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12192000"/>
  <p:embeddedFontLst>
    <p:embeddedFont>
      <p:font typeface="MiSans" panose="020B0604020202020204" charset="-122"/>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78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83666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m0.png"/>
          <p:cNvPicPr>
            <a:picLocks noChangeAspect="1"/>
          </p:cNvPicPr>
          <p:nvPr/>
        </p:nvPicPr>
        <p:blipFill>
          <a:blip r:embed="rId3"/>
          <a:srcRect l="13" r="13"/>
          <a:stretch/>
        </p:blipFill>
        <p:spPr>
          <a:xfrm>
            <a:off x="0" y="0"/>
            <a:ext cx="12218670" cy="6857365"/>
          </a:xfrm>
          <a:prstGeom prst="rect">
            <a:avLst/>
          </a:prstGeom>
        </p:spPr>
      </p:pic>
      <p:sp>
        <p:nvSpPr>
          <p:cNvPr id="3" name="Text 0"/>
          <p:cNvSpPr/>
          <p:nvPr/>
        </p:nvSpPr>
        <p:spPr>
          <a:xfrm>
            <a:off x="3777615" y="4553585"/>
            <a:ext cx="1918970" cy="338554"/>
          </a:xfrm>
          <a:prstGeom prst="rect">
            <a:avLst/>
          </a:prstGeom>
          <a:noFill/>
          <a:ln/>
        </p:spPr>
        <p:txBody>
          <a:bodyPr wrap="square" lIns="91440" tIns="45720" rIns="91440" bIns="45720" rtlCol="0" anchor="t">
            <a:spAutoFit/>
          </a:bodyPr>
          <a:lstStyle/>
          <a:p>
            <a:pPr algn="ctr">
              <a:lnSpc>
                <a:spcPct val="100000"/>
              </a:lnSpc>
            </a:pPr>
            <a:r>
              <a:rPr lang="en-US" sz="1600" dirty="0">
                <a:solidFill>
                  <a:srgbClr val="000000"/>
                </a:solidFill>
                <a:latin typeface="MiSans" pitchFamily="34" charset="0"/>
                <a:ea typeface="MiSans" pitchFamily="34" charset="-122"/>
                <a:cs typeface="MiSans" pitchFamily="34" charset="-120"/>
              </a:rPr>
              <a:t>Sean Wong</a:t>
            </a:r>
            <a:endParaRPr lang="en-US" sz="1600" dirty="0"/>
          </a:p>
        </p:txBody>
      </p:sp>
      <p:sp>
        <p:nvSpPr>
          <p:cNvPr id="4" name="Text 1"/>
          <p:cNvSpPr/>
          <p:nvPr/>
        </p:nvSpPr>
        <p:spPr>
          <a:xfrm>
            <a:off x="6495415" y="4553585"/>
            <a:ext cx="1918970" cy="245467"/>
          </a:xfrm>
          <a:prstGeom prst="rect">
            <a:avLst/>
          </a:prstGeom>
          <a:noFill/>
          <a:ln/>
        </p:spPr>
        <p:txBody>
          <a:bodyPr wrap="square" lIns="91440" tIns="45720" rIns="91440" bIns="45720" rtlCol="0" anchor="t">
            <a:spAutoFit/>
          </a:bodyPr>
          <a:lstStyle/>
          <a:p>
            <a:pPr algn="ctr">
              <a:lnSpc>
                <a:spcPct val="100000"/>
              </a:lnSpc>
            </a:pPr>
            <a:r>
              <a:rPr lang="en-US" sz="1600" dirty="0">
                <a:solidFill>
                  <a:srgbClr val="000000"/>
                </a:solidFill>
                <a:latin typeface="MiSans" pitchFamily="34" charset="0"/>
                <a:ea typeface="MiSans" pitchFamily="34" charset="-122"/>
                <a:cs typeface="MiSans" pitchFamily="34" charset="-120"/>
              </a:rPr>
              <a:t>2025.01.01</a:t>
            </a:r>
            <a:endParaRPr lang="en-US" sz="1600" dirty="0"/>
          </a:p>
        </p:txBody>
      </p:sp>
      <p:sp>
        <p:nvSpPr>
          <p:cNvPr id="5" name="Text 2"/>
          <p:cNvSpPr/>
          <p:nvPr/>
        </p:nvSpPr>
        <p:spPr>
          <a:xfrm>
            <a:off x="1932305" y="2097405"/>
            <a:ext cx="8327390" cy="1938992"/>
          </a:xfrm>
          <a:prstGeom prst="rect">
            <a:avLst/>
          </a:prstGeom>
          <a:noFill/>
          <a:ln/>
        </p:spPr>
        <p:txBody>
          <a:bodyPr wrap="square" lIns="91440" tIns="45720" rIns="91440" bIns="45720" rtlCol="0" anchor="t">
            <a:spAutoFit/>
          </a:bodyPr>
          <a:lstStyle/>
          <a:p>
            <a:pPr algn="ctr">
              <a:lnSpc>
                <a:spcPct val="100000"/>
              </a:lnSpc>
            </a:pPr>
            <a:r>
              <a:rPr lang="en-US" sz="6000" b="1" dirty="0">
                <a:solidFill>
                  <a:srgbClr val="000000"/>
                </a:solidFill>
                <a:latin typeface="MiSans" pitchFamily="34" charset="0"/>
                <a:ea typeface="MiSans" pitchFamily="34" charset="-122"/>
                <a:cs typeface="MiSans" pitchFamily="34" charset="-120"/>
              </a:rPr>
              <a:t>Day 3: OOP &amp; Libraries</a:t>
            </a: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638810" y="6362065"/>
            <a:ext cx="215900" cy="215900"/>
          </a:xfrm>
          <a:prstGeom prst="roundRect">
            <a:avLst>
              <a:gd name="adj" fmla="val 50000"/>
            </a:avLst>
          </a:prstGeom>
          <a:solidFill>
            <a:srgbClr val="5E927D"/>
          </a:solidFill>
          <a:ln/>
        </p:spPr>
      </p:sp>
      <p:sp>
        <p:nvSpPr>
          <p:cNvPr id="3"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5"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5400000">
            <a:off x="467360" y="410210"/>
            <a:ext cx="330200" cy="330200"/>
          </a:xfrm>
          <a:prstGeom prst="triangle">
            <a:avLst>
              <a:gd name="adj" fmla="val 50000"/>
            </a:avLst>
          </a:prstGeom>
          <a:solidFill>
            <a:srgbClr val="E0E9C9"/>
          </a:solidFill>
          <a:ln/>
        </p:spPr>
      </p:sp>
      <p:sp>
        <p:nvSpPr>
          <p:cNvPr id="7"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rot="5400000">
            <a:off x="594360" y="537210"/>
            <a:ext cx="330200" cy="330200"/>
          </a:xfrm>
          <a:prstGeom prst="triangle">
            <a:avLst>
              <a:gd name="adj" fmla="val 50000"/>
            </a:avLst>
          </a:prstGeom>
          <a:solidFill>
            <a:srgbClr val="5E927D"/>
          </a:solidFill>
          <a:ln/>
        </p:spPr>
      </p:sp>
      <p:sp>
        <p:nvSpPr>
          <p:cNvPr id="9"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1090930" y="408940"/>
            <a:ext cx="10782935" cy="521970"/>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random datetime math Trio</a:t>
            </a:r>
            <a:endParaRPr lang="en-US" sz="1600" dirty="0"/>
          </a:p>
        </p:txBody>
      </p:sp>
      <p:pic>
        <p:nvPicPr>
          <p:cNvPr id="11" name="Image 0" descr="https://kimi-img.moonshot.cn/pub/slides/slides_tmpl/image/25-08-27-20:08:04-d2nfa918bjvh7rlj0h5g.png"/>
          <p:cNvPicPr>
            <a:picLocks noChangeAspect="1"/>
          </p:cNvPicPr>
          <p:nvPr/>
        </p:nvPicPr>
        <p:blipFill>
          <a:blip r:embed="rId3"/>
          <a:srcRect t="122" b="122"/>
          <a:stretch/>
        </p:blipFill>
        <p:spPr>
          <a:xfrm>
            <a:off x="-32702" y="1633220"/>
            <a:ext cx="12257405" cy="1812290"/>
          </a:xfrm>
          <a:prstGeom prst="rect">
            <a:avLst/>
          </a:prstGeom>
        </p:spPr>
      </p:pic>
      <p:sp>
        <p:nvSpPr>
          <p:cNvPr id="12" name="Shape 9"/>
          <p:cNvSpPr/>
          <p:nvPr/>
        </p:nvSpPr>
        <p:spPr>
          <a:xfrm>
            <a:off x="2196561" y="2473621"/>
            <a:ext cx="1459038" cy="1459038"/>
          </a:xfrm>
          <a:prstGeom prst="ellipse">
            <a:avLst/>
          </a:prstGeom>
          <a:solidFill>
            <a:srgbClr val="FFFFFF"/>
          </a:solidFill>
          <a:ln w="19050">
            <a:solidFill>
              <a:srgbClr val="2E536D"/>
            </a:solidFill>
            <a:prstDash val="solid"/>
          </a:ln>
        </p:spPr>
      </p:sp>
      <p:sp>
        <p:nvSpPr>
          <p:cNvPr id="13" name="Text 10"/>
          <p:cNvSpPr/>
          <p:nvPr/>
        </p:nvSpPr>
        <p:spPr>
          <a:xfrm>
            <a:off x="2196561" y="2473621"/>
            <a:ext cx="1459038" cy="1459038"/>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2388111" y="2665171"/>
            <a:ext cx="1075939" cy="1075939"/>
          </a:xfrm>
          <a:prstGeom prst="ellipse">
            <a:avLst/>
          </a:prstGeom>
          <a:solidFill>
            <a:srgbClr val="B4CA7C"/>
          </a:solidFill>
          <a:ln/>
        </p:spPr>
      </p:sp>
      <p:sp>
        <p:nvSpPr>
          <p:cNvPr id="15" name="Text 12"/>
          <p:cNvSpPr/>
          <p:nvPr/>
        </p:nvSpPr>
        <p:spPr>
          <a:xfrm>
            <a:off x="2388111" y="2665171"/>
            <a:ext cx="1075939" cy="1075939"/>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a:off x="5366481" y="2473621"/>
            <a:ext cx="1459038" cy="1459038"/>
          </a:xfrm>
          <a:prstGeom prst="ellipse">
            <a:avLst/>
          </a:prstGeom>
          <a:solidFill>
            <a:srgbClr val="FFFFFF"/>
          </a:solidFill>
          <a:ln w="19050">
            <a:solidFill>
              <a:srgbClr val="BFBFBF"/>
            </a:solidFill>
            <a:prstDash val="solid"/>
          </a:ln>
        </p:spPr>
      </p:sp>
      <p:sp>
        <p:nvSpPr>
          <p:cNvPr id="17" name="Text 14"/>
          <p:cNvSpPr/>
          <p:nvPr/>
        </p:nvSpPr>
        <p:spPr>
          <a:xfrm>
            <a:off x="5366481" y="2473621"/>
            <a:ext cx="1459038" cy="1459038"/>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5"/>
          <p:cNvSpPr/>
          <p:nvPr/>
        </p:nvSpPr>
        <p:spPr>
          <a:xfrm>
            <a:off x="5558031" y="2665171"/>
            <a:ext cx="1075939" cy="1075939"/>
          </a:xfrm>
          <a:prstGeom prst="ellipse">
            <a:avLst/>
          </a:prstGeom>
          <a:solidFill>
            <a:srgbClr val="525E30"/>
          </a:solidFill>
          <a:ln/>
        </p:spPr>
      </p:sp>
      <p:sp>
        <p:nvSpPr>
          <p:cNvPr id="19" name="Text 16"/>
          <p:cNvSpPr/>
          <p:nvPr/>
        </p:nvSpPr>
        <p:spPr>
          <a:xfrm>
            <a:off x="5558031" y="2665171"/>
            <a:ext cx="1075939" cy="1075939"/>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7"/>
          <p:cNvSpPr/>
          <p:nvPr/>
        </p:nvSpPr>
        <p:spPr>
          <a:xfrm>
            <a:off x="8536401" y="2473621"/>
            <a:ext cx="1459038" cy="1459038"/>
          </a:xfrm>
          <a:prstGeom prst="ellipse">
            <a:avLst/>
          </a:prstGeom>
          <a:solidFill>
            <a:srgbClr val="FFFFFF"/>
          </a:solidFill>
          <a:ln w="19050">
            <a:solidFill>
              <a:srgbClr val="2E536D"/>
            </a:solidFill>
            <a:prstDash val="solid"/>
          </a:ln>
        </p:spPr>
      </p:sp>
      <p:sp>
        <p:nvSpPr>
          <p:cNvPr id="21" name="Text 18"/>
          <p:cNvSpPr/>
          <p:nvPr/>
        </p:nvSpPr>
        <p:spPr>
          <a:xfrm>
            <a:off x="8536401" y="2473621"/>
            <a:ext cx="1459038" cy="1459038"/>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19"/>
          <p:cNvSpPr/>
          <p:nvPr/>
        </p:nvSpPr>
        <p:spPr>
          <a:xfrm>
            <a:off x="8727951" y="2665171"/>
            <a:ext cx="1075939" cy="1075939"/>
          </a:xfrm>
          <a:prstGeom prst="ellipse">
            <a:avLst/>
          </a:prstGeom>
          <a:solidFill>
            <a:srgbClr val="B4CA7C"/>
          </a:solidFill>
          <a:ln/>
        </p:spPr>
      </p:sp>
      <p:sp>
        <p:nvSpPr>
          <p:cNvPr id="23" name="Text 20"/>
          <p:cNvSpPr/>
          <p:nvPr/>
        </p:nvSpPr>
        <p:spPr>
          <a:xfrm>
            <a:off x="8727951" y="2665171"/>
            <a:ext cx="1075939" cy="1075939"/>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1"/>
          <p:cNvSpPr/>
          <p:nvPr/>
        </p:nvSpPr>
        <p:spPr>
          <a:xfrm>
            <a:off x="2552868" y="2907327"/>
            <a:ext cx="726482" cy="584775"/>
          </a:xfrm>
          <a:prstGeom prst="rect">
            <a:avLst/>
          </a:prstGeom>
          <a:solidFill>
            <a:srgbClr val="000000">
              <a:alpha val="0"/>
            </a:srgbClr>
          </a:solidFill>
          <a:ln/>
        </p:spPr>
      </p:sp>
      <p:sp>
        <p:nvSpPr>
          <p:cNvPr id="25" name="Text 22"/>
          <p:cNvSpPr/>
          <p:nvPr/>
        </p:nvSpPr>
        <p:spPr>
          <a:xfrm>
            <a:off x="2552868" y="2907327"/>
            <a:ext cx="726482" cy="584775"/>
          </a:xfrm>
          <a:prstGeom prst="rect">
            <a:avLst/>
          </a:prstGeom>
          <a:noFill/>
          <a:ln/>
        </p:spPr>
        <p:txBody>
          <a:bodyPr wrap="square" lIns="45720" tIns="91440" rIns="91440" bIns="45720" rtlCol="0" anchor="t"/>
          <a:lstStyle/>
          <a:p>
            <a:pPr algn="ctr">
              <a:lnSpc>
                <a:spcPct val="100000"/>
              </a:lnSpc>
            </a:pPr>
            <a:r>
              <a:rPr lang="en-US" sz="3200" b="1" dirty="0">
                <a:solidFill>
                  <a:srgbClr val="FFFFFF"/>
                </a:solidFill>
                <a:latin typeface="MiSans" pitchFamily="34" charset="0"/>
                <a:ea typeface="MiSans" pitchFamily="34" charset="-122"/>
                <a:cs typeface="MiSans" pitchFamily="34" charset="-120"/>
              </a:rPr>
              <a:t>01</a:t>
            </a:r>
            <a:endParaRPr lang="en-US" sz="1600" dirty="0"/>
          </a:p>
        </p:txBody>
      </p:sp>
      <p:sp>
        <p:nvSpPr>
          <p:cNvPr id="26" name="Text 23"/>
          <p:cNvSpPr/>
          <p:nvPr/>
        </p:nvSpPr>
        <p:spPr>
          <a:xfrm>
            <a:off x="1376045" y="4036695"/>
            <a:ext cx="3100705" cy="281305"/>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random Library</a:t>
            </a:r>
            <a:endParaRPr lang="en-US" sz="1600" dirty="0"/>
          </a:p>
        </p:txBody>
      </p:sp>
      <p:sp>
        <p:nvSpPr>
          <p:cNvPr id="27" name="Text 24"/>
          <p:cNvSpPr/>
          <p:nvPr/>
        </p:nvSpPr>
        <p:spPr>
          <a:xfrm>
            <a:off x="1376045" y="4379595"/>
            <a:ext cx="2872740" cy="2236470"/>
          </a:xfrm>
          <a:prstGeom prst="rect">
            <a:avLst/>
          </a:prstGeom>
          <a:noFill/>
          <a:ln/>
        </p:spPr>
        <p:txBody>
          <a:bodyPr wrap="square" lIns="0" tIns="0" rIns="0" bIns="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The random library generates random numbers and makes random choices. Use randint to simulate dice rolls and choice to pick random items from a list. This library is useful for adding unpredictability to programs.</a:t>
            </a:r>
            <a:endParaRPr lang="en-US" sz="1600" dirty="0"/>
          </a:p>
        </p:txBody>
      </p:sp>
      <p:sp>
        <p:nvSpPr>
          <p:cNvPr id="28" name="Shape 25"/>
          <p:cNvSpPr/>
          <p:nvPr/>
        </p:nvSpPr>
        <p:spPr>
          <a:xfrm>
            <a:off x="5722788" y="2907327"/>
            <a:ext cx="726482" cy="584775"/>
          </a:xfrm>
          <a:prstGeom prst="rect">
            <a:avLst/>
          </a:prstGeom>
          <a:solidFill>
            <a:srgbClr val="000000">
              <a:alpha val="0"/>
            </a:srgbClr>
          </a:solidFill>
          <a:ln/>
        </p:spPr>
      </p:sp>
      <p:sp>
        <p:nvSpPr>
          <p:cNvPr id="29" name="Text 26"/>
          <p:cNvSpPr/>
          <p:nvPr/>
        </p:nvSpPr>
        <p:spPr>
          <a:xfrm>
            <a:off x="5722788" y="2907327"/>
            <a:ext cx="726482" cy="584775"/>
          </a:xfrm>
          <a:prstGeom prst="rect">
            <a:avLst/>
          </a:prstGeom>
          <a:noFill/>
          <a:ln/>
        </p:spPr>
        <p:txBody>
          <a:bodyPr wrap="square" lIns="45720" tIns="91440" rIns="91440" bIns="45720" rtlCol="0" anchor="t"/>
          <a:lstStyle/>
          <a:p>
            <a:pPr algn="ctr">
              <a:lnSpc>
                <a:spcPct val="100000"/>
              </a:lnSpc>
            </a:pPr>
            <a:r>
              <a:rPr lang="en-US" sz="3200" b="1" dirty="0">
                <a:solidFill>
                  <a:srgbClr val="FFFFFF"/>
                </a:solidFill>
                <a:latin typeface="MiSans" pitchFamily="34" charset="0"/>
                <a:ea typeface="MiSans" pitchFamily="34" charset="-122"/>
                <a:cs typeface="MiSans" pitchFamily="34" charset="-120"/>
              </a:rPr>
              <a:t>02</a:t>
            </a:r>
            <a:endParaRPr lang="en-US" sz="1600" dirty="0"/>
          </a:p>
        </p:txBody>
      </p:sp>
      <p:sp>
        <p:nvSpPr>
          <p:cNvPr id="30" name="Text 27"/>
          <p:cNvSpPr/>
          <p:nvPr/>
        </p:nvSpPr>
        <p:spPr>
          <a:xfrm>
            <a:off x="4708525" y="4036695"/>
            <a:ext cx="3100705" cy="281305"/>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datetime Library</a:t>
            </a:r>
            <a:endParaRPr lang="en-US" sz="1600" dirty="0"/>
          </a:p>
        </p:txBody>
      </p:sp>
      <p:sp>
        <p:nvSpPr>
          <p:cNvPr id="31" name="Text 28"/>
          <p:cNvSpPr/>
          <p:nvPr/>
        </p:nvSpPr>
        <p:spPr>
          <a:xfrm>
            <a:off x="4708525" y="4379595"/>
            <a:ext cx="2872740" cy="2236470"/>
          </a:xfrm>
          <a:prstGeom prst="rect">
            <a:avLst/>
          </a:prstGeom>
          <a:noFill/>
          <a:ln/>
        </p:spPr>
        <p:txBody>
          <a:bodyPr wrap="square" lIns="0" tIns="0" rIns="0" bIns="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The datetime library handles date and time operations. Use datetime.now() to get the current date and time, and strftime to format it. This library is essential for timestamping events and calculating durations.</a:t>
            </a:r>
            <a:endParaRPr lang="en-US" sz="1600" dirty="0"/>
          </a:p>
        </p:txBody>
      </p:sp>
      <p:sp>
        <p:nvSpPr>
          <p:cNvPr id="32" name="Shape 29"/>
          <p:cNvSpPr/>
          <p:nvPr/>
        </p:nvSpPr>
        <p:spPr>
          <a:xfrm>
            <a:off x="8912650" y="2907327"/>
            <a:ext cx="726482" cy="584775"/>
          </a:xfrm>
          <a:prstGeom prst="rect">
            <a:avLst/>
          </a:prstGeom>
          <a:solidFill>
            <a:srgbClr val="000000">
              <a:alpha val="0"/>
            </a:srgbClr>
          </a:solidFill>
          <a:ln/>
        </p:spPr>
      </p:sp>
      <p:sp>
        <p:nvSpPr>
          <p:cNvPr id="33" name="Text 30"/>
          <p:cNvSpPr/>
          <p:nvPr/>
        </p:nvSpPr>
        <p:spPr>
          <a:xfrm>
            <a:off x="8912650" y="2907327"/>
            <a:ext cx="726482" cy="584775"/>
          </a:xfrm>
          <a:prstGeom prst="rect">
            <a:avLst/>
          </a:prstGeom>
          <a:noFill/>
          <a:ln/>
        </p:spPr>
        <p:txBody>
          <a:bodyPr wrap="square" lIns="45720" tIns="91440" rIns="91440" bIns="45720" rtlCol="0" anchor="t"/>
          <a:lstStyle/>
          <a:p>
            <a:pPr algn="ctr">
              <a:lnSpc>
                <a:spcPct val="100000"/>
              </a:lnSpc>
            </a:pPr>
            <a:r>
              <a:rPr lang="en-US" sz="3200" b="1" dirty="0">
                <a:solidFill>
                  <a:srgbClr val="FFFFFF"/>
                </a:solidFill>
                <a:latin typeface="MiSans" pitchFamily="34" charset="0"/>
                <a:ea typeface="MiSans" pitchFamily="34" charset="-122"/>
                <a:cs typeface="MiSans" pitchFamily="34" charset="-120"/>
              </a:rPr>
              <a:t>03</a:t>
            </a:r>
            <a:endParaRPr lang="en-US" sz="1600" dirty="0"/>
          </a:p>
        </p:txBody>
      </p:sp>
      <p:sp>
        <p:nvSpPr>
          <p:cNvPr id="34" name="Text 31"/>
          <p:cNvSpPr/>
          <p:nvPr/>
        </p:nvSpPr>
        <p:spPr>
          <a:xfrm>
            <a:off x="8229600" y="4036695"/>
            <a:ext cx="3100705" cy="281305"/>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math Library</a:t>
            </a:r>
            <a:endParaRPr lang="en-US" sz="1600" dirty="0"/>
          </a:p>
        </p:txBody>
      </p:sp>
      <p:sp>
        <p:nvSpPr>
          <p:cNvPr id="35" name="Text 32"/>
          <p:cNvSpPr/>
          <p:nvPr/>
        </p:nvSpPr>
        <p:spPr>
          <a:xfrm>
            <a:off x="8229600" y="4379595"/>
            <a:ext cx="2872740" cy="2236470"/>
          </a:xfrm>
          <a:prstGeom prst="rect">
            <a:avLst/>
          </a:prstGeom>
          <a:noFill/>
          <a:ln/>
        </p:spPr>
        <p:txBody>
          <a:bodyPr wrap="square" lIns="0" tIns="0" rIns="0" bIns="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The math library provides mathematical functions like sqrt for square root, factorial for calculating factorials, and pow for raising numbers to a power. This library is crucial for performing complex mathematical operations.</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8:01-d2nfa898bjvh7rlj0gv0.png"/>
          <p:cNvPicPr>
            <a:picLocks noChangeAspect="1"/>
          </p:cNvPicPr>
          <p:nvPr/>
        </p:nvPicPr>
        <p:blipFill>
          <a:blip r:embed="rId3"/>
          <a:srcRect l="60" r="60"/>
          <a:stretch/>
        </p:blipFill>
        <p:spPr>
          <a:xfrm>
            <a:off x="1168400" y="1290955"/>
            <a:ext cx="1144800" cy="4680000"/>
          </a:xfrm>
          <a:prstGeom prst="rect">
            <a:avLst/>
          </a:prstGeom>
        </p:spPr>
      </p:pic>
      <p:pic>
        <p:nvPicPr>
          <p:cNvPr id="3" name="Image 1" descr="https://kimi-img.moonshot.cn/pub/slides/slides_tmpl/image/25-08-27-20:08:01-d2nfa898bjvh7rlj0gug.png"/>
          <p:cNvPicPr>
            <a:picLocks noChangeAspect="1"/>
          </p:cNvPicPr>
          <p:nvPr/>
        </p:nvPicPr>
        <p:blipFill>
          <a:blip r:embed="rId4"/>
          <a:srcRect l="60" r="60"/>
          <a:stretch/>
        </p:blipFill>
        <p:spPr>
          <a:xfrm>
            <a:off x="6355080" y="1294080"/>
            <a:ext cx="1144800" cy="4680000"/>
          </a:xfrm>
          <a:prstGeom prst="rect">
            <a:avLst/>
          </a:prstGeom>
        </p:spPr>
      </p:pic>
      <p:sp>
        <p:nvSpPr>
          <p:cNvPr id="4" name="Shape 0"/>
          <p:cNvSpPr/>
          <p:nvPr/>
        </p:nvSpPr>
        <p:spPr>
          <a:xfrm>
            <a:off x="638810" y="6362065"/>
            <a:ext cx="215900" cy="215900"/>
          </a:xfrm>
          <a:prstGeom prst="roundRect">
            <a:avLst>
              <a:gd name="adj" fmla="val 50000"/>
            </a:avLst>
          </a:prstGeom>
          <a:solidFill>
            <a:srgbClr val="5E927D"/>
          </a:solidFill>
          <a:ln/>
        </p:spPr>
      </p:sp>
      <p:sp>
        <p:nvSpPr>
          <p:cNvPr id="5"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7"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4"/>
          <p:cNvSpPr/>
          <p:nvPr/>
        </p:nvSpPr>
        <p:spPr>
          <a:xfrm rot="5400000">
            <a:off x="467360" y="410210"/>
            <a:ext cx="330200" cy="330200"/>
          </a:xfrm>
          <a:prstGeom prst="triangle">
            <a:avLst>
              <a:gd name="adj" fmla="val 50000"/>
            </a:avLst>
          </a:prstGeom>
          <a:solidFill>
            <a:srgbClr val="E0E9C9"/>
          </a:solidFill>
          <a:ln/>
        </p:spPr>
      </p:sp>
      <p:sp>
        <p:nvSpPr>
          <p:cNvPr id="9"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6"/>
          <p:cNvSpPr/>
          <p:nvPr/>
        </p:nvSpPr>
        <p:spPr>
          <a:xfrm rot="5400000">
            <a:off x="594360" y="537210"/>
            <a:ext cx="330200" cy="330200"/>
          </a:xfrm>
          <a:prstGeom prst="triangle">
            <a:avLst>
              <a:gd name="adj" fmla="val 50000"/>
            </a:avLst>
          </a:prstGeom>
          <a:solidFill>
            <a:srgbClr val="5E927D"/>
          </a:solidFill>
          <a:ln/>
        </p:spPr>
      </p:sp>
      <p:sp>
        <p:nvSpPr>
          <p:cNvPr id="11"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Text 8"/>
          <p:cNvSpPr/>
          <p:nvPr/>
        </p:nvSpPr>
        <p:spPr>
          <a:xfrm>
            <a:off x="1090930" y="408940"/>
            <a:ext cx="10782935" cy="521970"/>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pandas requests Optional Boost</a:t>
            </a:r>
            <a:endParaRPr lang="en-US" sz="1600" dirty="0"/>
          </a:p>
        </p:txBody>
      </p:sp>
      <p:sp>
        <p:nvSpPr>
          <p:cNvPr id="13" name="Shape 9"/>
          <p:cNvSpPr/>
          <p:nvPr/>
        </p:nvSpPr>
        <p:spPr>
          <a:xfrm>
            <a:off x="2357120" y="1290955"/>
            <a:ext cx="3550920" cy="4678680"/>
          </a:xfrm>
          <a:prstGeom prst="rect">
            <a:avLst/>
          </a:prstGeom>
          <a:solidFill>
            <a:srgbClr val="000000">
              <a:alpha val="0"/>
            </a:srgbClr>
          </a:solidFill>
          <a:ln w="19050">
            <a:solidFill>
              <a:srgbClr val="9FB26A"/>
            </a:solidFill>
            <a:prstDash val="solid"/>
          </a:ln>
        </p:spPr>
      </p:sp>
      <p:sp>
        <p:nvSpPr>
          <p:cNvPr id="14" name="Text 10"/>
          <p:cNvSpPr/>
          <p:nvPr/>
        </p:nvSpPr>
        <p:spPr>
          <a:xfrm>
            <a:off x="2357120" y="1290955"/>
            <a:ext cx="3550920" cy="467868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1"/>
          <p:cNvSpPr/>
          <p:nvPr/>
        </p:nvSpPr>
        <p:spPr>
          <a:xfrm>
            <a:off x="2494915" y="2877185"/>
            <a:ext cx="3367405" cy="13970"/>
          </a:xfrm>
          <a:prstGeom prst="line">
            <a:avLst/>
          </a:prstGeom>
          <a:noFill/>
          <a:ln w="19050">
            <a:solidFill>
              <a:srgbClr val="9FB26A"/>
            </a:solidFill>
            <a:prstDash val="solid"/>
            <a:headEnd type="none"/>
            <a:tailEnd type="none"/>
          </a:ln>
        </p:spPr>
      </p:sp>
      <p:sp>
        <p:nvSpPr>
          <p:cNvPr id="16" name="Shape 12"/>
          <p:cNvSpPr/>
          <p:nvPr/>
        </p:nvSpPr>
        <p:spPr>
          <a:xfrm>
            <a:off x="7543800" y="1290955"/>
            <a:ext cx="3550920" cy="4678680"/>
          </a:xfrm>
          <a:prstGeom prst="rect">
            <a:avLst/>
          </a:prstGeom>
          <a:solidFill>
            <a:srgbClr val="000000">
              <a:alpha val="0"/>
            </a:srgbClr>
          </a:solidFill>
          <a:ln w="19050">
            <a:solidFill>
              <a:srgbClr val="9FB26A"/>
            </a:solidFill>
            <a:prstDash val="solid"/>
          </a:ln>
        </p:spPr>
      </p:sp>
      <p:sp>
        <p:nvSpPr>
          <p:cNvPr id="17" name="Text 13"/>
          <p:cNvSpPr/>
          <p:nvPr/>
        </p:nvSpPr>
        <p:spPr>
          <a:xfrm>
            <a:off x="7543800" y="1290955"/>
            <a:ext cx="3550920" cy="467868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4"/>
          <p:cNvSpPr/>
          <p:nvPr/>
        </p:nvSpPr>
        <p:spPr>
          <a:xfrm>
            <a:off x="7681595" y="2877185"/>
            <a:ext cx="3367405" cy="13970"/>
          </a:xfrm>
          <a:prstGeom prst="line">
            <a:avLst/>
          </a:prstGeom>
          <a:noFill/>
          <a:ln w="19050">
            <a:solidFill>
              <a:srgbClr val="9FB26A"/>
            </a:solidFill>
            <a:prstDash val="solid"/>
            <a:headEnd type="none"/>
            <a:tailEnd type="none"/>
          </a:ln>
        </p:spPr>
      </p:sp>
      <p:sp>
        <p:nvSpPr>
          <p:cNvPr id="19" name="Text 15"/>
          <p:cNvSpPr/>
          <p:nvPr/>
        </p:nvSpPr>
        <p:spPr>
          <a:xfrm>
            <a:off x="2494915" y="1399540"/>
            <a:ext cx="3253740" cy="645160"/>
          </a:xfrm>
          <a:prstGeom prst="rect">
            <a:avLst/>
          </a:prstGeom>
          <a:noFill/>
          <a:ln/>
        </p:spPr>
        <p:txBody>
          <a:bodyPr wrap="square" lIns="91440" tIns="45720" rIns="91440" bIns="45720" rtlCol="0" anchor="t">
            <a:spAutoFit/>
          </a:bodyPr>
          <a:lstStyle/>
          <a:p>
            <a:pPr algn="just">
              <a:lnSpc>
                <a:spcPct val="100000"/>
              </a:lnSpc>
            </a:pPr>
            <a:r>
              <a:rPr lang="en-US" sz="3600" b="1" dirty="0">
                <a:solidFill>
                  <a:srgbClr val="5E927D"/>
                </a:solidFill>
                <a:latin typeface="MiSans" pitchFamily="34" charset="0"/>
                <a:ea typeface="MiSans" pitchFamily="34" charset="-122"/>
                <a:cs typeface="MiSans" pitchFamily="34" charset="-120"/>
              </a:rPr>
              <a:t>01</a:t>
            </a:r>
            <a:endParaRPr lang="en-US" sz="1600" dirty="0"/>
          </a:p>
        </p:txBody>
      </p:sp>
      <p:sp>
        <p:nvSpPr>
          <p:cNvPr id="20" name="Text 16"/>
          <p:cNvSpPr/>
          <p:nvPr/>
        </p:nvSpPr>
        <p:spPr>
          <a:xfrm>
            <a:off x="2494915" y="2110740"/>
            <a:ext cx="3253740" cy="706755"/>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pandas Library</a:t>
            </a:r>
            <a:endParaRPr lang="en-US" sz="1600" dirty="0"/>
          </a:p>
        </p:txBody>
      </p:sp>
      <p:sp>
        <p:nvSpPr>
          <p:cNvPr id="21" name="Text 17"/>
          <p:cNvSpPr/>
          <p:nvPr/>
        </p:nvSpPr>
        <p:spPr>
          <a:xfrm>
            <a:off x="2494915" y="2873375"/>
            <a:ext cx="3258185" cy="2651125"/>
          </a:xfrm>
          <a:prstGeom prst="rect">
            <a:avLst/>
          </a:prstGeom>
          <a:noFill/>
          <a:ln/>
        </p:spPr>
        <p:txBody>
          <a:bodyPr wrap="square" lIns="91440" tIns="45720" rIns="91440" bIns="45720" rtlCol="0" anchor="t">
            <a:spAutoFit/>
          </a:bodyPr>
          <a:lstStyle/>
          <a:p>
            <a:pPr>
              <a:lnSpc>
                <a:spcPct val="130000"/>
              </a:lnSpc>
            </a:pPr>
            <a:r>
              <a:rPr lang="en-US" sz="1600" dirty="0">
                <a:solidFill>
                  <a:srgbClr val="2B2F36"/>
                </a:solidFill>
                <a:latin typeface="MiSans" pitchFamily="34" charset="0"/>
                <a:ea typeface="MiSans" pitchFamily="34" charset="-122"/>
                <a:cs typeface="MiSans" pitchFamily="34" charset="-120"/>
              </a:rPr>
              <a:t>The pandas library is powerful for data manipulation. Use DataFrame to create tabular data structures. It supports operations like filtering, sorting, and exporting data. This library is optional but highly beneficial for data analysis.</a:t>
            </a:r>
            <a:endParaRPr lang="en-US" sz="1600" dirty="0"/>
          </a:p>
        </p:txBody>
      </p:sp>
      <p:sp>
        <p:nvSpPr>
          <p:cNvPr id="22" name="Text 18"/>
          <p:cNvSpPr/>
          <p:nvPr/>
        </p:nvSpPr>
        <p:spPr>
          <a:xfrm>
            <a:off x="7681595" y="1399540"/>
            <a:ext cx="3253740" cy="645160"/>
          </a:xfrm>
          <a:prstGeom prst="rect">
            <a:avLst/>
          </a:prstGeom>
          <a:noFill/>
          <a:ln/>
        </p:spPr>
        <p:txBody>
          <a:bodyPr wrap="square" lIns="91440" tIns="45720" rIns="91440" bIns="45720" rtlCol="0" anchor="t">
            <a:spAutoFit/>
          </a:bodyPr>
          <a:lstStyle/>
          <a:p>
            <a:pPr algn="just">
              <a:lnSpc>
                <a:spcPct val="100000"/>
              </a:lnSpc>
            </a:pPr>
            <a:r>
              <a:rPr lang="en-US" sz="3600" b="1" dirty="0">
                <a:solidFill>
                  <a:srgbClr val="5E927D"/>
                </a:solidFill>
                <a:latin typeface="MiSans" pitchFamily="34" charset="0"/>
                <a:ea typeface="MiSans" pitchFamily="34" charset="-122"/>
                <a:cs typeface="MiSans" pitchFamily="34" charset="-120"/>
              </a:rPr>
              <a:t>02</a:t>
            </a:r>
            <a:endParaRPr lang="en-US" sz="1600" dirty="0"/>
          </a:p>
        </p:txBody>
      </p:sp>
      <p:sp>
        <p:nvSpPr>
          <p:cNvPr id="23" name="Text 19"/>
          <p:cNvSpPr/>
          <p:nvPr/>
        </p:nvSpPr>
        <p:spPr>
          <a:xfrm>
            <a:off x="7681595" y="2110740"/>
            <a:ext cx="3253740" cy="706755"/>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requests Library</a:t>
            </a:r>
            <a:endParaRPr lang="en-US" sz="1600" dirty="0"/>
          </a:p>
        </p:txBody>
      </p:sp>
      <p:sp>
        <p:nvSpPr>
          <p:cNvPr id="24" name="Text 20"/>
          <p:cNvSpPr/>
          <p:nvPr/>
        </p:nvSpPr>
        <p:spPr>
          <a:xfrm>
            <a:off x="7681595" y="2873375"/>
            <a:ext cx="3258185" cy="2651125"/>
          </a:xfrm>
          <a:prstGeom prst="rect">
            <a:avLst/>
          </a:prstGeom>
          <a:noFill/>
          <a:ln/>
        </p:spPr>
        <p:txBody>
          <a:bodyPr wrap="square" lIns="91440" tIns="45720" rIns="91440" bIns="45720" rtlCol="0" anchor="t">
            <a:spAutoFit/>
          </a:bodyPr>
          <a:lstStyle/>
          <a:p>
            <a:pPr>
              <a:lnSpc>
                <a:spcPct val="130000"/>
              </a:lnSpc>
            </a:pPr>
            <a:r>
              <a:rPr lang="en-US" sz="1600" dirty="0">
                <a:solidFill>
                  <a:srgbClr val="2B2F36"/>
                </a:solidFill>
                <a:latin typeface="MiSans" pitchFamily="34" charset="0"/>
                <a:ea typeface="MiSans" pitchFamily="34" charset="-122"/>
                <a:cs typeface="MiSans" pitchFamily="34" charset="-120"/>
              </a:rPr>
              <a:t>The requests library fetches data from web APIs. Use it to make HTTP requests and retrieve JSON data. This library is optional but essential for integrating external data sources into your applications.</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322070"/>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04</a:t>
            </a:r>
            <a:endParaRPr lang="en-US" sz="1600" dirty="0"/>
          </a:p>
        </p:txBody>
      </p:sp>
      <p:sp>
        <p:nvSpPr>
          <p:cNvPr id="7" name="Text 3"/>
          <p:cNvSpPr/>
          <p:nvPr/>
        </p:nvSpPr>
        <p:spPr>
          <a:xfrm>
            <a:off x="5054600" y="3223895"/>
            <a:ext cx="6787515" cy="768350"/>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Library Workouts</a:t>
            </a: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flipH="1">
            <a:off x="0" y="1464310"/>
            <a:ext cx="12192635" cy="1657985"/>
          </a:xfrm>
          <a:prstGeom prst="rect">
            <a:avLst/>
          </a:prstGeom>
          <a:solidFill>
            <a:srgbClr val="9FB26A"/>
          </a:solidFill>
          <a:ln/>
        </p:spPr>
      </p:sp>
      <p:sp>
        <p:nvSpPr>
          <p:cNvPr id="3" name="Text 1"/>
          <p:cNvSpPr/>
          <p:nvPr/>
        </p:nvSpPr>
        <p:spPr>
          <a:xfrm>
            <a:off x="0" y="1464310"/>
            <a:ext cx="12192635" cy="1657985"/>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8:04-d2nfa918bjvh7rlj0h60.png"/>
          <p:cNvPicPr>
            <a:picLocks noChangeAspect="1"/>
          </p:cNvPicPr>
          <p:nvPr/>
        </p:nvPicPr>
        <p:blipFill>
          <a:blip r:embed="rId3"/>
          <a:srcRect l="43" r="43"/>
          <a:stretch/>
        </p:blipFill>
        <p:spPr>
          <a:xfrm flipH="1">
            <a:off x="9987280" y="-19685"/>
            <a:ext cx="2204720" cy="6877685"/>
          </a:xfrm>
          <a:prstGeom prst="rect">
            <a:avLst/>
          </a:prstGeom>
        </p:spPr>
      </p:pic>
      <p:sp>
        <p:nvSpPr>
          <p:cNvPr id="5" name="Shape 2"/>
          <p:cNvSpPr/>
          <p:nvPr/>
        </p:nvSpPr>
        <p:spPr>
          <a:xfrm>
            <a:off x="638810" y="6362065"/>
            <a:ext cx="215900" cy="215900"/>
          </a:xfrm>
          <a:prstGeom prst="roundRect">
            <a:avLst>
              <a:gd name="adj" fmla="val 50000"/>
            </a:avLst>
          </a:prstGeom>
          <a:solidFill>
            <a:srgbClr val="5E927D"/>
          </a:solidFill>
          <a:ln/>
        </p:spPr>
      </p:sp>
      <p:sp>
        <p:nvSpPr>
          <p:cNvPr id="6" name="Text 3"/>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8" name="Text 5"/>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rot="5400000">
            <a:off x="467360" y="410210"/>
            <a:ext cx="330200" cy="330200"/>
          </a:xfrm>
          <a:prstGeom prst="triangle">
            <a:avLst>
              <a:gd name="adj" fmla="val 50000"/>
            </a:avLst>
          </a:prstGeom>
          <a:solidFill>
            <a:srgbClr val="E0E9C9"/>
          </a:solidFill>
          <a:ln/>
        </p:spPr>
      </p:sp>
      <p:sp>
        <p:nvSpPr>
          <p:cNvPr id="10" name="Text 7"/>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rot="5400000">
            <a:off x="594360" y="537210"/>
            <a:ext cx="330200" cy="330200"/>
          </a:xfrm>
          <a:prstGeom prst="triangle">
            <a:avLst>
              <a:gd name="adj" fmla="val 50000"/>
            </a:avLst>
          </a:prstGeom>
          <a:solidFill>
            <a:srgbClr val="5E927D"/>
          </a:solidFill>
          <a:ln/>
        </p:spPr>
      </p:sp>
      <p:sp>
        <p:nvSpPr>
          <p:cNvPr id="12" name="Text 9"/>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3" name="Text 10"/>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Dice Stats Date Magic</a:t>
            </a:r>
            <a:endParaRPr lang="en-US" sz="1600" dirty="0"/>
          </a:p>
        </p:txBody>
      </p:sp>
      <p:sp>
        <p:nvSpPr>
          <p:cNvPr id="14" name="Text 11"/>
          <p:cNvSpPr/>
          <p:nvPr/>
        </p:nvSpPr>
        <p:spPr>
          <a:xfrm>
            <a:off x="589280" y="1581785"/>
            <a:ext cx="8932545" cy="368300"/>
          </a:xfrm>
          <a:prstGeom prst="rect">
            <a:avLst/>
          </a:prstGeom>
          <a:noFill/>
          <a:ln/>
        </p:spPr>
        <p:txBody>
          <a:bodyPr wrap="square" lIns="91440" tIns="45720" rIns="91440" bIns="45720" rtlCol="0" anchor="t">
            <a:spAutoFit/>
          </a:bodyPr>
          <a:lstStyle/>
          <a:p>
            <a:pPr>
              <a:lnSpc>
                <a:spcPct val="100000"/>
              </a:lnSpc>
            </a:pPr>
            <a:r>
              <a:rPr lang="en-US" sz="2400" b="1" dirty="0">
                <a:solidFill>
                  <a:srgbClr val="FFFFFF"/>
                </a:solidFill>
                <a:latin typeface="MiSans" pitchFamily="34" charset="0"/>
                <a:ea typeface="MiSans" pitchFamily="34" charset="-122"/>
                <a:cs typeface="MiSans" pitchFamily="34" charset="-120"/>
              </a:rPr>
              <a:t>Simulating Dice Rolls</a:t>
            </a:r>
            <a:endParaRPr lang="en-US" sz="1600" dirty="0"/>
          </a:p>
        </p:txBody>
      </p:sp>
      <p:sp>
        <p:nvSpPr>
          <p:cNvPr id="15" name="Text 12"/>
          <p:cNvSpPr/>
          <p:nvPr/>
        </p:nvSpPr>
        <p:spPr>
          <a:xfrm>
            <a:off x="589280" y="1957705"/>
            <a:ext cx="8907780" cy="1060450"/>
          </a:xfrm>
          <a:prstGeom prst="rect">
            <a:avLst/>
          </a:prstGeom>
          <a:noFill/>
          <a:ln/>
        </p:spPr>
        <p:txBody>
          <a:bodyPr wrap="square" lIns="91440" tIns="45720" rIns="91440" bIns="45720" rtlCol="0" anchor="t"/>
          <a:lstStyle/>
          <a:p>
            <a:pPr>
              <a:lnSpc>
                <a:spcPct val="130000"/>
              </a:lnSpc>
            </a:pPr>
            <a:r>
              <a:rPr lang="en-US" sz="1400" dirty="0">
                <a:solidFill>
                  <a:srgbClr val="FFFFFF"/>
                </a:solidFill>
                <a:latin typeface="MiSans" pitchFamily="34" charset="0"/>
                <a:ea typeface="MiSans" pitchFamily="34" charset="-122"/>
                <a:cs typeface="MiSans" pitchFamily="34" charset="-120"/>
              </a:rPr>
              <a:t>Use the random library to simulate 100 dice rolls. Calculate the mean and standard deviation of the results using the math library. This exercise demonstrates how to combine libraries for statistical analysis.</a:t>
            </a:r>
            <a:endParaRPr lang="en-US" sz="1600" dirty="0"/>
          </a:p>
        </p:txBody>
      </p:sp>
      <p:sp>
        <p:nvSpPr>
          <p:cNvPr id="16" name="Text 13"/>
          <p:cNvSpPr/>
          <p:nvPr/>
        </p:nvSpPr>
        <p:spPr>
          <a:xfrm>
            <a:off x="614045" y="3308985"/>
            <a:ext cx="2542540" cy="245467"/>
          </a:xfrm>
          <a:prstGeom prst="rect">
            <a:avLst/>
          </a:prstGeom>
          <a:solidFill>
            <a:srgbClr val="FFFFFF">
              <a:alpha val="0"/>
            </a:srgbClr>
          </a:solidFill>
          <a:ln/>
        </p:spPr>
        <p:txBody>
          <a:bodyPr wrap="square" lIns="91440" tIns="45720" rIns="91440" bIns="45720" rtlCol="0" anchor="t">
            <a:spAutoFit/>
          </a:bodyPr>
          <a:lstStyle/>
          <a:p>
            <a:pPr>
              <a:lnSpc>
                <a:spcPct val="100000"/>
              </a:lnSpc>
            </a:pPr>
            <a:r>
              <a:rPr lang="en-US" sz="1600" b="1" dirty="0">
                <a:solidFill>
                  <a:srgbClr val="000000"/>
                </a:solidFill>
                <a:latin typeface="MiSans" pitchFamily="34" charset="0"/>
                <a:ea typeface="MiSans" pitchFamily="34" charset="-122"/>
                <a:cs typeface="MiSans" pitchFamily="34" charset="-120"/>
              </a:rPr>
              <a:t>Timestamping Results</a:t>
            </a:r>
            <a:endParaRPr lang="en-US" sz="1600" dirty="0"/>
          </a:p>
        </p:txBody>
      </p:sp>
      <p:sp>
        <p:nvSpPr>
          <p:cNvPr id="17" name="Text 14"/>
          <p:cNvSpPr/>
          <p:nvPr/>
        </p:nvSpPr>
        <p:spPr>
          <a:xfrm>
            <a:off x="614045" y="3924935"/>
            <a:ext cx="2542540" cy="1910358"/>
          </a:xfrm>
          <a:prstGeom prst="rect">
            <a:avLst/>
          </a:prstGeom>
          <a:noFill/>
          <a:ln/>
        </p:spPr>
        <p:txBody>
          <a:bodyPr wrap="square" lIns="91440" tIns="45720" rIns="91440" bIns="45720" rtlCol="0" anchor="t">
            <a:spAutoFit/>
          </a:bodyPr>
          <a:lstStyle/>
          <a:p>
            <a:pPr>
              <a:lnSpc>
                <a:spcPct val="120000"/>
              </a:lnSpc>
            </a:pPr>
            <a:r>
              <a:rPr lang="en-US" sz="1400" dirty="0">
                <a:solidFill>
                  <a:srgbClr val="2B2F36"/>
                </a:solidFill>
                <a:latin typeface="MiSans" pitchFamily="34" charset="0"/>
                <a:ea typeface="MiSans" pitchFamily="34" charset="-122"/>
                <a:cs typeface="MiSans" pitchFamily="34" charset="-120"/>
              </a:rPr>
              <a:t>Use the datetime library to timestamp the simulation results. Format the timestamp to include the date and time. This ensures that each simulation run is uniquely identified.</a:t>
            </a:r>
            <a:endParaRPr lang="en-US" sz="1600" dirty="0"/>
          </a:p>
        </p:txBody>
      </p:sp>
      <p:sp>
        <p:nvSpPr>
          <p:cNvPr id="18" name="Text 15"/>
          <p:cNvSpPr/>
          <p:nvPr/>
        </p:nvSpPr>
        <p:spPr>
          <a:xfrm>
            <a:off x="3814445" y="3308985"/>
            <a:ext cx="2542540" cy="516334"/>
          </a:xfrm>
          <a:prstGeom prst="rect">
            <a:avLst/>
          </a:prstGeom>
          <a:solidFill>
            <a:srgbClr val="FFFFFF">
              <a:alpha val="0"/>
            </a:srgbClr>
          </a:solidFill>
          <a:ln/>
        </p:spPr>
        <p:txBody>
          <a:bodyPr wrap="square" lIns="91440" tIns="45720" rIns="91440" bIns="45720" rtlCol="0" anchor="t">
            <a:spAutoFit/>
          </a:bodyPr>
          <a:lstStyle/>
          <a:p>
            <a:pPr>
              <a:lnSpc>
                <a:spcPct val="100000"/>
              </a:lnSpc>
            </a:pPr>
            <a:r>
              <a:rPr lang="en-US" sz="1600" b="1" dirty="0">
                <a:solidFill>
                  <a:srgbClr val="000000"/>
                </a:solidFill>
                <a:latin typeface="MiSans" pitchFamily="34" charset="0"/>
                <a:ea typeface="MiSans" pitchFamily="34" charset="-122"/>
                <a:cs typeface="MiSans" pitchFamily="34" charset="-120"/>
              </a:rPr>
              <a:t>Encapsulating in Functions</a:t>
            </a:r>
            <a:endParaRPr lang="en-US" sz="1600" dirty="0"/>
          </a:p>
        </p:txBody>
      </p:sp>
      <p:sp>
        <p:nvSpPr>
          <p:cNvPr id="19" name="Text 16"/>
          <p:cNvSpPr/>
          <p:nvPr/>
        </p:nvSpPr>
        <p:spPr>
          <a:xfrm>
            <a:off x="3814445" y="3924935"/>
            <a:ext cx="2542540" cy="2183209"/>
          </a:xfrm>
          <a:prstGeom prst="rect">
            <a:avLst/>
          </a:prstGeom>
          <a:noFill/>
          <a:ln/>
        </p:spPr>
        <p:txBody>
          <a:bodyPr wrap="square" lIns="91440" tIns="45720" rIns="91440" bIns="45720" rtlCol="0" anchor="t">
            <a:spAutoFit/>
          </a:bodyPr>
          <a:lstStyle/>
          <a:p>
            <a:pPr>
              <a:lnSpc>
                <a:spcPct val="120000"/>
              </a:lnSpc>
            </a:pPr>
            <a:r>
              <a:rPr lang="en-US" sz="1400" dirty="0">
                <a:solidFill>
                  <a:srgbClr val="2B2F36"/>
                </a:solidFill>
                <a:latin typeface="MiSans" pitchFamily="34" charset="0"/>
                <a:ea typeface="MiSans" pitchFamily="34" charset="-122"/>
                <a:cs typeface="MiSans" pitchFamily="34" charset="-120"/>
              </a:rPr>
              <a:t>Encapsulate the simulation and timestamping logic in a function. This makes the code reusable and easier to maintain. Functions allow you to perform the same operations with different inputs.</a:t>
            </a:r>
            <a:endParaRPr lang="en-US" sz="1600" dirty="0"/>
          </a:p>
        </p:txBody>
      </p:sp>
      <p:sp>
        <p:nvSpPr>
          <p:cNvPr id="20" name="Text 17"/>
          <p:cNvSpPr/>
          <p:nvPr/>
        </p:nvSpPr>
        <p:spPr>
          <a:xfrm>
            <a:off x="7014845" y="3308985"/>
            <a:ext cx="2542540" cy="516334"/>
          </a:xfrm>
          <a:prstGeom prst="rect">
            <a:avLst/>
          </a:prstGeom>
          <a:solidFill>
            <a:srgbClr val="FFFFFF">
              <a:alpha val="0"/>
            </a:srgbClr>
          </a:solidFill>
          <a:ln/>
        </p:spPr>
        <p:txBody>
          <a:bodyPr wrap="square" lIns="91440" tIns="45720" rIns="91440" bIns="45720" rtlCol="0" anchor="t">
            <a:spAutoFit/>
          </a:bodyPr>
          <a:lstStyle/>
          <a:p>
            <a:pPr>
              <a:lnSpc>
                <a:spcPct val="100000"/>
              </a:lnSpc>
            </a:pPr>
            <a:r>
              <a:rPr lang="en-US" sz="1600" b="1" dirty="0">
                <a:solidFill>
                  <a:srgbClr val="000000"/>
                </a:solidFill>
                <a:latin typeface="MiSans" pitchFamily="34" charset="0"/>
                <a:ea typeface="MiSans" pitchFamily="34" charset="-122"/>
                <a:cs typeface="MiSans" pitchFamily="34" charset="-120"/>
              </a:rPr>
              <a:t>Debugging Common Issues</a:t>
            </a:r>
            <a:endParaRPr lang="en-US" sz="1600" dirty="0"/>
          </a:p>
        </p:txBody>
      </p:sp>
      <p:sp>
        <p:nvSpPr>
          <p:cNvPr id="21" name="Text 18"/>
          <p:cNvSpPr/>
          <p:nvPr/>
        </p:nvSpPr>
        <p:spPr>
          <a:xfrm>
            <a:off x="7014845" y="3924935"/>
            <a:ext cx="2542540" cy="2456259"/>
          </a:xfrm>
          <a:prstGeom prst="rect">
            <a:avLst/>
          </a:prstGeom>
          <a:noFill/>
          <a:ln/>
        </p:spPr>
        <p:txBody>
          <a:bodyPr wrap="square" lIns="91440" tIns="45720" rIns="91440" bIns="45720" rtlCol="0" anchor="t">
            <a:spAutoFit/>
          </a:bodyPr>
          <a:lstStyle/>
          <a:p>
            <a:pPr>
              <a:lnSpc>
                <a:spcPct val="120000"/>
              </a:lnSpc>
            </a:pPr>
            <a:r>
              <a:rPr lang="en-US" sz="1400" dirty="0">
                <a:solidFill>
                  <a:srgbClr val="2B2F36"/>
                </a:solidFill>
                <a:latin typeface="MiSans" pitchFamily="34" charset="0"/>
                <a:ea typeface="MiSans" pitchFamily="34" charset="-122"/>
                <a:cs typeface="MiSans" pitchFamily="34" charset="-120"/>
              </a:rPr>
              <a:t>Common issues include forgetting to import libraries and using incorrect method calls. Learn how to debug these issues by checking import statements and method signatures. This ensures smooth execution of your code.</a:t>
            </a: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12065" y="1580515"/>
            <a:ext cx="12190730" cy="4069080"/>
          </a:xfrm>
          <a:prstGeom prst="rect">
            <a:avLst/>
          </a:prstGeom>
          <a:solidFill>
            <a:srgbClr val="E0E9C9"/>
          </a:solidFill>
          <a:ln/>
        </p:spPr>
      </p:sp>
      <p:sp>
        <p:nvSpPr>
          <p:cNvPr id="3" name="Text 1"/>
          <p:cNvSpPr/>
          <p:nvPr/>
        </p:nvSpPr>
        <p:spPr>
          <a:xfrm>
            <a:off x="-12065" y="1580515"/>
            <a:ext cx="12190730" cy="4069080"/>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7:56-d2nfa718bjvh7rlj0go0.png"/>
          <p:cNvPicPr>
            <a:picLocks noChangeAspect="1"/>
          </p:cNvPicPr>
          <p:nvPr/>
        </p:nvPicPr>
        <p:blipFill>
          <a:blip r:embed="rId3"/>
          <a:srcRect l="48" r="48"/>
          <a:stretch/>
        </p:blipFill>
        <p:spPr>
          <a:xfrm>
            <a:off x="6627495" y="1768475"/>
            <a:ext cx="4604385" cy="3687445"/>
          </a:xfrm>
          <a:prstGeom prst="rect">
            <a:avLst/>
          </a:prstGeom>
        </p:spPr>
      </p:pic>
      <p:sp>
        <p:nvSpPr>
          <p:cNvPr id="5" name="Shape 2"/>
          <p:cNvSpPr/>
          <p:nvPr/>
        </p:nvSpPr>
        <p:spPr>
          <a:xfrm rot="5400000">
            <a:off x="467360" y="410210"/>
            <a:ext cx="330200" cy="330200"/>
          </a:xfrm>
          <a:prstGeom prst="triangle">
            <a:avLst>
              <a:gd name="adj" fmla="val 50000"/>
            </a:avLst>
          </a:prstGeom>
          <a:solidFill>
            <a:srgbClr val="E0E9C9"/>
          </a:solidFill>
          <a:ln/>
        </p:spPr>
      </p:sp>
      <p:sp>
        <p:nvSpPr>
          <p:cNvPr id="6" name="Text 3"/>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rot="5400000">
            <a:off x="594360" y="537210"/>
            <a:ext cx="330200" cy="330200"/>
          </a:xfrm>
          <a:prstGeom prst="triangle">
            <a:avLst>
              <a:gd name="adj" fmla="val 50000"/>
            </a:avLst>
          </a:prstGeom>
          <a:solidFill>
            <a:srgbClr val="5E927D"/>
          </a:solidFill>
          <a:ln/>
        </p:spPr>
      </p:sp>
      <p:sp>
        <p:nvSpPr>
          <p:cNvPr id="8" name="Text 5"/>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9" name="Text 6"/>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DataFrame Ten-Minute Dash</a:t>
            </a:r>
            <a:endParaRPr lang="en-US" sz="1600" dirty="0"/>
          </a:p>
        </p:txBody>
      </p:sp>
      <p:sp>
        <p:nvSpPr>
          <p:cNvPr id="10" name="Shape 7"/>
          <p:cNvSpPr/>
          <p:nvPr/>
        </p:nvSpPr>
        <p:spPr>
          <a:xfrm>
            <a:off x="638810" y="6362065"/>
            <a:ext cx="215900" cy="215900"/>
          </a:xfrm>
          <a:prstGeom prst="roundRect">
            <a:avLst>
              <a:gd name="adj" fmla="val 50000"/>
            </a:avLst>
          </a:prstGeom>
          <a:solidFill>
            <a:srgbClr val="5E927D"/>
          </a:solidFill>
          <a:ln/>
        </p:spPr>
      </p:sp>
      <p:sp>
        <p:nvSpPr>
          <p:cNvPr id="11" name="Text 8"/>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13" name="Text 10"/>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1223645" y="2793365"/>
            <a:ext cx="4838065" cy="0"/>
          </a:xfrm>
          <a:prstGeom prst="line">
            <a:avLst/>
          </a:prstGeom>
          <a:noFill/>
          <a:ln w="19050">
            <a:solidFill>
              <a:srgbClr val="5E927D"/>
            </a:solidFill>
            <a:prstDash val="solid"/>
            <a:headEnd type="none"/>
            <a:tailEnd type="none"/>
          </a:ln>
        </p:spPr>
      </p:sp>
      <p:sp>
        <p:nvSpPr>
          <p:cNvPr id="15" name="Text 12"/>
          <p:cNvSpPr/>
          <p:nvPr/>
        </p:nvSpPr>
        <p:spPr>
          <a:xfrm>
            <a:off x="1223645" y="2183765"/>
            <a:ext cx="4832350"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5E927D"/>
                </a:solidFill>
                <a:latin typeface="MiSans" pitchFamily="34" charset="0"/>
                <a:ea typeface="MiSans" pitchFamily="34" charset="-122"/>
                <a:cs typeface="MiSans" pitchFamily="34" charset="-120"/>
              </a:rPr>
              <a:t>Working with DataFrame</a:t>
            </a:r>
            <a:endParaRPr lang="en-US" sz="1600" dirty="0"/>
          </a:p>
        </p:txBody>
      </p:sp>
      <p:sp>
        <p:nvSpPr>
          <p:cNvPr id="16" name="Text 13"/>
          <p:cNvSpPr/>
          <p:nvPr/>
        </p:nvSpPr>
        <p:spPr>
          <a:xfrm>
            <a:off x="1223645" y="2971800"/>
            <a:ext cx="4838700" cy="2249170"/>
          </a:xfrm>
          <a:prstGeom prst="rect">
            <a:avLst/>
          </a:prstGeom>
          <a:noFill/>
          <a:ln/>
        </p:spPr>
        <p:txBody>
          <a:bodyPr wrap="square" lIns="91440" tIns="45720" rIns="91440" bIns="45720" rtlCol="0" anchor="t">
            <a:spAutoFit/>
          </a:bodyPr>
          <a:lstStyle/>
          <a:p>
            <a:pPr>
              <a:lnSpc>
                <a:spcPct val="130000"/>
              </a:lnSpc>
            </a:pPr>
            <a:r>
              <a:rPr lang="en-US" sz="1800" dirty="0">
                <a:solidFill>
                  <a:srgbClr val="000000"/>
                </a:solidFill>
                <a:latin typeface="MiSans" pitchFamily="34" charset="0"/>
                <a:ea typeface="MiSans" pitchFamily="34" charset="-122"/>
                <a:cs typeface="MiSans" pitchFamily="34" charset="-120"/>
              </a:rPr>
              <a:t>Create a DataFrame from a dictionary containing sample data. Add a new column for balance calculations. Filter rows based on conditions like age. Export the DataFrame to JSON format. This exercise demonstrates the power of pandas for data manipulation.</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322070"/>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05</a:t>
            </a:r>
            <a:endParaRPr lang="en-US" sz="1600" dirty="0"/>
          </a:p>
        </p:txBody>
      </p:sp>
      <p:sp>
        <p:nvSpPr>
          <p:cNvPr id="7" name="Text 3"/>
          <p:cNvSpPr/>
          <p:nvPr/>
        </p:nvSpPr>
        <p:spPr>
          <a:xfrm>
            <a:off x="5054600" y="3223895"/>
            <a:ext cx="6787515" cy="768350"/>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Mini Project Sprint</a:t>
            </a:r>
            <a:endParaRPr lang="en-US" sz="16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3773170" y="1443355"/>
            <a:ext cx="8102600" cy="4499610"/>
          </a:xfrm>
          <a:prstGeom prst="roundRect">
            <a:avLst>
              <a:gd name="adj" fmla="val 50000"/>
            </a:avLst>
          </a:prstGeom>
          <a:solidFill>
            <a:srgbClr val="000000">
              <a:alpha val="0"/>
            </a:srgbClr>
          </a:solidFill>
          <a:ln w="19050">
            <a:gradFill flip="none" rotWithShape="1">
              <a:gsLst>
                <a:gs pos="0">
                  <a:srgbClr val="E0E9C9"/>
                </a:gs>
                <a:gs pos="50000">
                  <a:srgbClr val="FFFFFF">
                    <a:alpha val="0"/>
                  </a:srgbClr>
                </a:gs>
                <a:gs pos="100000">
                  <a:srgbClr val="FFFFFF">
                    <a:alpha val="0"/>
                  </a:srgbClr>
                </a:gs>
              </a:gsLst>
              <a:lin ang="10800000" scaled="1"/>
            </a:gradFill>
            <a:prstDash val="solid"/>
          </a:ln>
        </p:spPr>
      </p:sp>
      <p:sp>
        <p:nvSpPr>
          <p:cNvPr id="3" name="Text 1"/>
          <p:cNvSpPr/>
          <p:nvPr/>
        </p:nvSpPr>
        <p:spPr>
          <a:xfrm>
            <a:off x="-3773170" y="1443355"/>
            <a:ext cx="8102600" cy="449961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3471545" y="1610995"/>
            <a:ext cx="7499350" cy="4164330"/>
          </a:xfrm>
          <a:prstGeom prst="roundRect">
            <a:avLst>
              <a:gd name="adj" fmla="val 50000"/>
            </a:avLst>
          </a:prstGeom>
          <a:solidFill>
            <a:srgbClr val="2F493E">
              <a:alpha val="23137"/>
            </a:srgbClr>
          </a:solidFill>
          <a:ln/>
        </p:spPr>
      </p:sp>
      <p:sp>
        <p:nvSpPr>
          <p:cNvPr id="5" name="Text 3"/>
          <p:cNvSpPr/>
          <p:nvPr/>
        </p:nvSpPr>
        <p:spPr>
          <a:xfrm>
            <a:off x="-3471545" y="1610995"/>
            <a:ext cx="7499350" cy="4164330"/>
          </a:xfrm>
          <a:prstGeom prst="rect">
            <a:avLst/>
          </a:prstGeom>
          <a:noFill/>
          <a:ln/>
        </p:spPr>
        <p:txBody>
          <a:bodyPr wrap="square" lIns="45720" tIns="91440" rIns="91440" bIns="45720" rtlCol="0" anchor="ctr"/>
          <a:lstStyle/>
          <a:p>
            <a:pPr>
              <a:lnSpc>
                <a:spcPct val="100000"/>
              </a:lnSpc>
            </a:pPr>
            <a:endParaRPr lang="en-US" sz="1600" dirty="0"/>
          </a:p>
        </p:txBody>
      </p:sp>
      <p:pic>
        <p:nvPicPr>
          <p:cNvPr id="6" name="Image 0" descr="https://kimi-img.moonshot.cn/pub/slides/slides_tmpl/image/25-08-27-20:08:03-d2nfa8p8bjvh7rlj0h40.png"/>
          <p:cNvPicPr>
            <a:picLocks noChangeAspect="1"/>
          </p:cNvPicPr>
          <p:nvPr/>
        </p:nvPicPr>
        <p:blipFill>
          <a:blip r:embed="rId3"/>
          <a:srcRect r="9"/>
          <a:stretch/>
        </p:blipFill>
        <p:spPr>
          <a:xfrm>
            <a:off x="-3074035" y="1831975"/>
            <a:ext cx="6704965" cy="3723005"/>
          </a:xfrm>
          <a:prstGeom prst="rect">
            <a:avLst/>
          </a:prstGeom>
        </p:spPr>
      </p:pic>
      <p:sp>
        <p:nvSpPr>
          <p:cNvPr id="7" name="Shape 4"/>
          <p:cNvSpPr/>
          <p:nvPr/>
        </p:nvSpPr>
        <p:spPr>
          <a:xfrm rot="5400000">
            <a:off x="467360" y="410210"/>
            <a:ext cx="330200" cy="330200"/>
          </a:xfrm>
          <a:prstGeom prst="triangle">
            <a:avLst>
              <a:gd name="adj" fmla="val 50000"/>
            </a:avLst>
          </a:prstGeom>
          <a:solidFill>
            <a:srgbClr val="E0E9C9"/>
          </a:solidFill>
          <a:ln/>
        </p:spPr>
      </p:sp>
      <p:sp>
        <p:nvSpPr>
          <p:cNvPr id="8"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rot="5400000">
            <a:off x="594360" y="537210"/>
            <a:ext cx="330200" cy="330200"/>
          </a:xfrm>
          <a:prstGeom prst="triangle">
            <a:avLst>
              <a:gd name="adj" fmla="val 50000"/>
            </a:avLst>
          </a:prstGeom>
          <a:solidFill>
            <a:srgbClr val="5E927D"/>
          </a:solidFill>
          <a:ln/>
        </p:spPr>
      </p:sp>
      <p:sp>
        <p:nvSpPr>
          <p:cNvPr id="10"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8"/>
          <p:cNvSpPr/>
          <p:nvPr/>
        </p:nvSpPr>
        <p:spPr>
          <a:xfrm>
            <a:off x="1090930" y="408940"/>
            <a:ext cx="10782935" cy="521970"/>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Project Menu &amp; Milestones</a:t>
            </a:r>
            <a:endParaRPr lang="en-US" sz="1600" dirty="0"/>
          </a:p>
        </p:txBody>
      </p:sp>
      <p:sp>
        <p:nvSpPr>
          <p:cNvPr id="12" name="Shape 9"/>
          <p:cNvSpPr/>
          <p:nvPr/>
        </p:nvSpPr>
        <p:spPr>
          <a:xfrm>
            <a:off x="2808605" y="1239520"/>
            <a:ext cx="652145" cy="663575"/>
          </a:xfrm>
          <a:prstGeom prst="ellipse">
            <a:avLst/>
          </a:prstGeom>
          <a:solidFill>
            <a:srgbClr val="B4CA7C"/>
          </a:solidFill>
          <a:ln/>
        </p:spPr>
      </p:sp>
      <p:sp>
        <p:nvSpPr>
          <p:cNvPr id="13" name="Text 10"/>
          <p:cNvSpPr/>
          <p:nvPr/>
        </p:nvSpPr>
        <p:spPr>
          <a:xfrm>
            <a:off x="2808605" y="1239520"/>
            <a:ext cx="652145" cy="663575"/>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4010025" y="3220720"/>
            <a:ext cx="652145" cy="663575"/>
          </a:xfrm>
          <a:prstGeom prst="ellipse">
            <a:avLst/>
          </a:prstGeom>
          <a:solidFill>
            <a:srgbClr val="B4CA7C"/>
          </a:solidFill>
          <a:ln/>
        </p:spPr>
      </p:sp>
      <p:sp>
        <p:nvSpPr>
          <p:cNvPr id="15" name="Text 12"/>
          <p:cNvSpPr/>
          <p:nvPr/>
        </p:nvSpPr>
        <p:spPr>
          <a:xfrm>
            <a:off x="4010025" y="3220720"/>
            <a:ext cx="652145" cy="663575"/>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a:off x="3161030" y="5215890"/>
            <a:ext cx="652145" cy="663575"/>
          </a:xfrm>
          <a:prstGeom prst="ellipse">
            <a:avLst/>
          </a:prstGeom>
          <a:solidFill>
            <a:srgbClr val="B4CA7C"/>
          </a:solidFill>
          <a:ln/>
        </p:spPr>
      </p:sp>
      <p:sp>
        <p:nvSpPr>
          <p:cNvPr id="17" name="Text 14"/>
          <p:cNvSpPr/>
          <p:nvPr/>
        </p:nvSpPr>
        <p:spPr>
          <a:xfrm>
            <a:off x="3161030" y="5215890"/>
            <a:ext cx="652145" cy="663575"/>
          </a:xfrm>
          <a:prstGeom prst="rect">
            <a:avLst/>
          </a:prstGeom>
          <a:noFill/>
          <a:ln/>
        </p:spPr>
        <p:txBody>
          <a:bodyPr wrap="square" lIns="45720" tIns="91440" rIns="91440" bIns="45720" rtlCol="0" anchor="ctr"/>
          <a:lstStyle/>
          <a:p>
            <a:pPr>
              <a:lnSpc>
                <a:spcPct val="100000"/>
              </a:lnSpc>
            </a:pPr>
            <a:endParaRPr lang="en-US" sz="1600" dirty="0"/>
          </a:p>
        </p:txBody>
      </p:sp>
      <p:sp>
        <p:nvSpPr>
          <p:cNvPr id="18" name="Text 15"/>
          <p:cNvSpPr/>
          <p:nvPr/>
        </p:nvSpPr>
        <p:spPr>
          <a:xfrm>
            <a:off x="2846705" y="1313815"/>
            <a:ext cx="591820" cy="521970"/>
          </a:xfrm>
          <a:prstGeom prst="rect">
            <a:avLst/>
          </a:prstGeom>
          <a:noFill/>
          <a:ln/>
        </p:spPr>
        <p:txBody>
          <a:bodyPr wrap="square" lIns="91440" tIns="45720" rIns="91440" bIns="45720" rtlCol="0" anchor="t">
            <a:spAutoFit/>
          </a:bodyPr>
          <a:lstStyle/>
          <a:p>
            <a:pPr>
              <a:lnSpc>
                <a:spcPct val="100000"/>
              </a:lnSpc>
            </a:pPr>
            <a:r>
              <a:rPr lang="en-US" sz="2800" dirty="0">
                <a:solidFill>
                  <a:srgbClr val="FFFFFF"/>
                </a:solidFill>
                <a:latin typeface="MiSans" pitchFamily="34" charset="0"/>
                <a:ea typeface="MiSans" pitchFamily="34" charset="-122"/>
                <a:cs typeface="MiSans" pitchFamily="34" charset="-120"/>
              </a:rPr>
              <a:t>01</a:t>
            </a:r>
            <a:endParaRPr lang="en-US" sz="1600" dirty="0"/>
          </a:p>
        </p:txBody>
      </p:sp>
      <p:sp>
        <p:nvSpPr>
          <p:cNvPr id="19" name="Text 16"/>
          <p:cNvSpPr/>
          <p:nvPr/>
        </p:nvSpPr>
        <p:spPr>
          <a:xfrm>
            <a:off x="4210685" y="1246505"/>
            <a:ext cx="6838950" cy="398780"/>
          </a:xfrm>
          <a:prstGeom prst="rect">
            <a:avLst/>
          </a:prstGeom>
          <a:noFill/>
          <a:ln/>
        </p:spPr>
        <p:txBody>
          <a:bodyPr wrap="square" lIns="91440" tIns="45720" rIns="91440" bIns="45720" rtlCol="0" anchor="t">
            <a:spAutoFit/>
          </a:bodyPr>
          <a:lstStyle/>
          <a:p>
            <a:pPr>
              <a:lnSpc>
                <a:spcPct val="100000"/>
              </a:lnSpc>
            </a:pPr>
            <a:r>
              <a:rPr lang="en-US" sz="2000" b="1" dirty="0">
                <a:solidFill>
                  <a:srgbClr val="5E927D"/>
                </a:solidFill>
                <a:latin typeface="MiSans" pitchFamily="34" charset="0"/>
                <a:ea typeface="MiSans" pitchFamily="34" charset="-122"/>
                <a:cs typeface="MiSans" pitchFamily="34" charset="-120"/>
              </a:rPr>
              <a:t>Project Options</a:t>
            </a:r>
            <a:endParaRPr lang="en-US" sz="1600" dirty="0"/>
          </a:p>
        </p:txBody>
      </p:sp>
      <p:sp>
        <p:nvSpPr>
          <p:cNvPr id="20" name="Text 17"/>
          <p:cNvSpPr/>
          <p:nvPr/>
        </p:nvSpPr>
        <p:spPr>
          <a:xfrm>
            <a:off x="4210685" y="1703070"/>
            <a:ext cx="6838950" cy="929640"/>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Choose from three project options: Quiz Game, Budget Tracker, or Weather CLI. Each project involves creating classes, integrating libraries, and building a user interface. These projects apply the concepts learned throughout the day.</a:t>
            </a:r>
            <a:endParaRPr lang="en-US" sz="1600" dirty="0"/>
          </a:p>
        </p:txBody>
      </p:sp>
      <p:sp>
        <p:nvSpPr>
          <p:cNvPr id="21" name="Text 18"/>
          <p:cNvSpPr/>
          <p:nvPr/>
        </p:nvSpPr>
        <p:spPr>
          <a:xfrm>
            <a:off x="4027170" y="3285490"/>
            <a:ext cx="642620" cy="521970"/>
          </a:xfrm>
          <a:prstGeom prst="rect">
            <a:avLst/>
          </a:prstGeom>
          <a:noFill/>
          <a:ln/>
        </p:spPr>
        <p:txBody>
          <a:bodyPr wrap="square" lIns="91440" tIns="45720" rIns="91440" bIns="45720" rtlCol="0" anchor="t">
            <a:spAutoFit/>
          </a:bodyPr>
          <a:lstStyle/>
          <a:p>
            <a:pPr>
              <a:lnSpc>
                <a:spcPct val="100000"/>
              </a:lnSpc>
            </a:pPr>
            <a:r>
              <a:rPr lang="en-US" sz="2800" dirty="0">
                <a:solidFill>
                  <a:srgbClr val="FFFFFF"/>
                </a:solidFill>
                <a:latin typeface="MiSans" pitchFamily="34" charset="0"/>
                <a:ea typeface="MiSans" pitchFamily="34" charset="-122"/>
                <a:cs typeface="MiSans" pitchFamily="34" charset="-120"/>
              </a:rPr>
              <a:t>02</a:t>
            </a:r>
            <a:endParaRPr lang="en-US" sz="1600" dirty="0"/>
          </a:p>
        </p:txBody>
      </p:sp>
      <p:sp>
        <p:nvSpPr>
          <p:cNvPr id="22" name="Text 19"/>
          <p:cNvSpPr/>
          <p:nvPr/>
        </p:nvSpPr>
        <p:spPr>
          <a:xfrm>
            <a:off x="4859020" y="3302000"/>
            <a:ext cx="6838950" cy="398780"/>
          </a:xfrm>
          <a:prstGeom prst="rect">
            <a:avLst/>
          </a:prstGeom>
          <a:noFill/>
          <a:ln/>
        </p:spPr>
        <p:txBody>
          <a:bodyPr wrap="square" lIns="91440" tIns="45720" rIns="91440" bIns="45720" rtlCol="0" anchor="t">
            <a:spAutoFit/>
          </a:bodyPr>
          <a:lstStyle/>
          <a:p>
            <a:pPr>
              <a:lnSpc>
                <a:spcPct val="100000"/>
              </a:lnSpc>
            </a:pPr>
            <a:r>
              <a:rPr lang="en-US" sz="2000" b="1" dirty="0">
                <a:solidFill>
                  <a:srgbClr val="5E927D"/>
                </a:solidFill>
                <a:latin typeface="MiSans" pitchFamily="34" charset="0"/>
                <a:ea typeface="MiSans" pitchFamily="34" charset="-122"/>
                <a:cs typeface="MiSans" pitchFamily="34" charset="-120"/>
              </a:rPr>
              <a:t>Milestones</a:t>
            </a:r>
            <a:endParaRPr lang="en-US" sz="1600" dirty="0"/>
          </a:p>
        </p:txBody>
      </p:sp>
      <p:sp>
        <p:nvSpPr>
          <p:cNvPr id="23" name="Text 20"/>
          <p:cNvSpPr/>
          <p:nvPr/>
        </p:nvSpPr>
        <p:spPr>
          <a:xfrm>
            <a:off x="4859020" y="3758565"/>
            <a:ext cx="6838950" cy="929640"/>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Break down the project into milestones. Start by designing the class structure, then integrate necessary libraries. Build the user interface and add functionality step by step. This approach ensures a smooth development process.</a:t>
            </a:r>
            <a:endParaRPr lang="en-US" sz="1600" dirty="0"/>
          </a:p>
        </p:txBody>
      </p:sp>
      <p:sp>
        <p:nvSpPr>
          <p:cNvPr id="24" name="Text 21"/>
          <p:cNvSpPr/>
          <p:nvPr/>
        </p:nvSpPr>
        <p:spPr>
          <a:xfrm>
            <a:off x="3167380" y="5291455"/>
            <a:ext cx="667385" cy="521970"/>
          </a:xfrm>
          <a:prstGeom prst="rect">
            <a:avLst/>
          </a:prstGeom>
          <a:noFill/>
          <a:ln/>
        </p:spPr>
        <p:txBody>
          <a:bodyPr wrap="square" lIns="91440" tIns="45720" rIns="91440" bIns="45720" rtlCol="0" anchor="t">
            <a:spAutoFit/>
          </a:bodyPr>
          <a:lstStyle/>
          <a:p>
            <a:pPr>
              <a:lnSpc>
                <a:spcPct val="100000"/>
              </a:lnSpc>
            </a:pPr>
            <a:r>
              <a:rPr lang="en-US" sz="2800" dirty="0">
                <a:solidFill>
                  <a:srgbClr val="FFFFFF"/>
                </a:solidFill>
                <a:latin typeface="MiSans" pitchFamily="34" charset="0"/>
                <a:ea typeface="MiSans" pitchFamily="34" charset="-122"/>
                <a:cs typeface="MiSans" pitchFamily="34" charset="-120"/>
              </a:rPr>
              <a:t>03</a:t>
            </a:r>
            <a:endParaRPr lang="en-US" sz="1600" dirty="0"/>
          </a:p>
        </p:txBody>
      </p:sp>
      <p:sp>
        <p:nvSpPr>
          <p:cNvPr id="25" name="Text 22"/>
          <p:cNvSpPr/>
          <p:nvPr/>
        </p:nvSpPr>
        <p:spPr>
          <a:xfrm>
            <a:off x="4027170" y="5089525"/>
            <a:ext cx="6838950" cy="398780"/>
          </a:xfrm>
          <a:prstGeom prst="rect">
            <a:avLst/>
          </a:prstGeom>
          <a:noFill/>
          <a:ln/>
        </p:spPr>
        <p:txBody>
          <a:bodyPr wrap="square" lIns="91440" tIns="45720" rIns="91440" bIns="45720" rtlCol="0" anchor="t">
            <a:spAutoFit/>
          </a:bodyPr>
          <a:lstStyle/>
          <a:p>
            <a:pPr>
              <a:lnSpc>
                <a:spcPct val="100000"/>
              </a:lnSpc>
            </a:pPr>
            <a:r>
              <a:rPr lang="en-US" sz="2000" b="1" dirty="0">
                <a:solidFill>
                  <a:srgbClr val="5E927D"/>
                </a:solidFill>
                <a:latin typeface="MiSans" pitchFamily="34" charset="0"/>
                <a:ea typeface="MiSans" pitchFamily="34" charset="-122"/>
                <a:cs typeface="MiSans" pitchFamily="34" charset="-120"/>
              </a:rPr>
              <a:t>Enhancements</a:t>
            </a:r>
            <a:endParaRPr lang="en-US" sz="1600" dirty="0"/>
          </a:p>
        </p:txBody>
      </p:sp>
      <p:sp>
        <p:nvSpPr>
          <p:cNvPr id="26" name="Text 23"/>
          <p:cNvSpPr/>
          <p:nvPr/>
        </p:nvSpPr>
        <p:spPr>
          <a:xfrm>
            <a:off x="4027170" y="5546725"/>
            <a:ext cx="6839585" cy="929640"/>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Consider enhancements like score tracking, leaderboard, file storage, or additional features like random events and data visualization. These enhancements add complexity and depth to your project.</a:t>
            </a: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8:00-d2nfa818bjvh7rlj0grg.png"/>
          <p:cNvPicPr>
            <a:picLocks noChangeAspect="1"/>
          </p:cNvPicPr>
          <p:nvPr/>
        </p:nvPicPr>
        <p:blipFill>
          <a:blip r:embed="rId3"/>
          <a:srcRect t="69" b="69"/>
          <a:stretch/>
        </p:blipFill>
        <p:spPr>
          <a:xfrm>
            <a:off x="0" y="4575175"/>
            <a:ext cx="12191365" cy="2282825"/>
          </a:xfrm>
          <a:prstGeom prst="rect">
            <a:avLst/>
          </a:prstGeom>
        </p:spPr>
      </p:pic>
      <p:sp>
        <p:nvSpPr>
          <p:cNvPr id="3" name="Shape 0"/>
          <p:cNvSpPr/>
          <p:nvPr/>
        </p:nvSpPr>
        <p:spPr>
          <a:xfrm>
            <a:off x="1128395" y="1508760"/>
            <a:ext cx="9935845" cy="4114800"/>
          </a:xfrm>
          <a:prstGeom prst="roundRect">
            <a:avLst>
              <a:gd name="adj" fmla="val 0"/>
            </a:avLst>
          </a:prstGeom>
          <a:solidFill>
            <a:srgbClr val="FFFFFF"/>
          </a:solidFill>
          <a:ln w="19050">
            <a:solidFill>
              <a:srgbClr val="9FB26A"/>
            </a:solidFill>
            <a:prstDash val="solid"/>
          </a:ln>
        </p:spPr>
      </p:sp>
      <p:sp>
        <p:nvSpPr>
          <p:cNvPr id="4" name="Text 1"/>
          <p:cNvSpPr/>
          <p:nvPr/>
        </p:nvSpPr>
        <p:spPr>
          <a:xfrm>
            <a:off x="1128395" y="1508760"/>
            <a:ext cx="9935845" cy="4114800"/>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1488317" y="3566160"/>
            <a:ext cx="9216000" cy="0"/>
          </a:xfrm>
          <a:prstGeom prst="line">
            <a:avLst/>
          </a:prstGeom>
          <a:noFill/>
          <a:ln w="12700">
            <a:solidFill>
              <a:srgbClr val="9FB26A"/>
            </a:solidFill>
            <a:prstDash val="dash"/>
            <a:headEnd type="none"/>
            <a:tailEnd type="none"/>
          </a:ln>
        </p:spPr>
      </p:sp>
      <p:sp>
        <p:nvSpPr>
          <p:cNvPr id="6" name="Shape 3"/>
          <p:cNvSpPr/>
          <p:nvPr/>
        </p:nvSpPr>
        <p:spPr>
          <a:xfrm rot="5400000">
            <a:off x="467360" y="410210"/>
            <a:ext cx="330200" cy="330200"/>
          </a:xfrm>
          <a:prstGeom prst="triangle">
            <a:avLst>
              <a:gd name="adj" fmla="val 50000"/>
            </a:avLst>
          </a:prstGeom>
          <a:solidFill>
            <a:srgbClr val="E0E9C9"/>
          </a:solidFill>
          <a:ln/>
        </p:spPr>
      </p:sp>
      <p:sp>
        <p:nvSpPr>
          <p:cNvPr id="7" name="Text 4"/>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rot="5400000">
            <a:off x="594360" y="537210"/>
            <a:ext cx="330200" cy="330200"/>
          </a:xfrm>
          <a:prstGeom prst="triangle">
            <a:avLst>
              <a:gd name="adj" fmla="val 50000"/>
            </a:avLst>
          </a:prstGeom>
          <a:solidFill>
            <a:srgbClr val="5E927D"/>
          </a:solidFill>
          <a:ln/>
        </p:spPr>
      </p:sp>
      <p:sp>
        <p:nvSpPr>
          <p:cNvPr id="9" name="Text 6"/>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7"/>
          <p:cNvSpPr/>
          <p:nvPr/>
        </p:nvSpPr>
        <p:spPr>
          <a:xfrm>
            <a:off x="1090930" y="408940"/>
            <a:ext cx="10782935" cy="521970"/>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Code Sprint Coaching</a:t>
            </a:r>
            <a:endParaRPr lang="en-US" sz="1600" dirty="0"/>
          </a:p>
        </p:txBody>
      </p:sp>
      <p:sp>
        <p:nvSpPr>
          <p:cNvPr id="11" name="Shape 8"/>
          <p:cNvSpPr/>
          <p:nvPr/>
        </p:nvSpPr>
        <p:spPr>
          <a:xfrm>
            <a:off x="638810" y="6362065"/>
            <a:ext cx="215900" cy="215900"/>
          </a:xfrm>
          <a:prstGeom prst="roundRect">
            <a:avLst>
              <a:gd name="adj" fmla="val 50000"/>
            </a:avLst>
          </a:prstGeom>
          <a:solidFill>
            <a:srgbClr val="5E927D"/>
          </a:solidFill>
          <a:ln/>
        </p:spPr>
      </p:sp>
      <p:sp>
        <p:nvSpPr>
          <p:cNvPr id="12" name="Text 9"/>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14" name="Text 11"/>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Text 12"/>
          <p:cNvSpPr/>
          <p:nvPr/>
        </p:nvSpPr>
        <p:spPr>
          <a:xfrm>
            <a:off x="1448435" y="1863725"/>
            <a:ext cx="9272270" cy="398780"/>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Development Tips</a:t>
            </a:r>
            <a:endParaRPr lang="en-US" sz="1600" dirty="0"/>
          </a:p>
        </p:txBody>
      </p:sp>
      <p:sp>
        <p:nvSpPr>
          <p:cNvPr id="16" name="Text 13"/>
          <p:cNvSpPr/>
          <p:nvPr/>
        </p:nvSpPr>
        <p:spPr>
          <a:xfrm>
            <a:off x="1448435" y="2273300"/>
            <a:ext cx="9295130" cy="929640"/>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Stub out class structures first, import libraries early, and test in small increments. Commit changes to version control often to track progress and revert if needed. This ensures a structured and manageable development process.</a:t>
            </a:r>
            <a:endParaRPr lang="en-US" sz="1600" dirty="0"/>
          </a:p>
        </p:txBody>
      </p:sp>
      <p:sp>
        <p:nvSpPr>
          <p:cNvPr id="17" name="Text 14"/>
          <p:cNvSpPr/>
          <p:nvPr/>
        </p:nvSpPr>
        <p:spPr>
          <a:xfrm>
            <a:off x="1448435" y="3773805"/>
            <a:ext cx="9272270" cy="398780"/>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Debugging Help</a:t>
            </a:r>
            <a:endParaRPr lang="en-US" sz="1600" dirty="0"/>
          </a:p>
        </p:txBody>
      </p:sp>
      <p:sp>
        <p:nvSpPr>
          <p:cNvPr id="18" name="Text 15"/>
          <p:cNvSpPr/>
          <p:nvPr/>
        </p:nvSpPr>
        <p:spPr>
          <a:xfrm>
            <a:off x="1448435" y="4183380"/>
            <a:ext cx="9295130" cy="929640"/>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Trainers will provide hint-based help to guide you through challenges. Use console logging to trace state and identify issues. Encourage peer reviews to ensure code readability and maintainability.</a:t>
            </a:r>
            <a:endParaRPr lang="en-US" sz="16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06</a:t>
            </a:r>
            <a:endParaRPr lang="en-US" sz="1600" dirty="0"/>
          </a:p>
        </p:txBody>
      </p:sp>
      <p:sp>
        <p:nvSpPr>
          <p:cNvPr id="7" name="Text 3"/>
          <p:cNvSpPr/>
          <p:nvPr/>
        </p:nvSpPr>
        <p:spPr>
          <a:xfrm>
            <a:off x="5054600" y="3223895"/>
            <a:ext cx="6787515" cy="683617"/>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Wrap-Up &amp; Forward</a:t>
            </a:r>
            <a:endParaRPr lang="en-US" sz="1600" dirty="0"/>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638810" y="6362065"/>
            <a:ext cx="215900" cy="215900"/>
          </a:xfrm>
          <a:prstGeom prst="roundRect">
            <a:avLst>
              <a:gd name="adj" fmla="val 50000"/>
            </a:avLst>
          </a:prstGeom>
          <a:solidFill>
            <a:srgbClr val="5E927D"/>
          </a:solidFill>
          <a:ln/>
        </p:spPr>
      </p:sp>
      <p:sp>
        <p:nvSpPr>
          <p:cNvPr id="3"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5"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5400000">
            <a:off x="467360" y="410210"/>
            <a:ext cx="330200" cy="330200"/>
          </a:xfrm>
          <a:prstGeom prst="triangle">
            <a:avLst>
              <a:gd name="adj" fmla="val 50000"/>
            </a:avLst>
          </a:prstGeom>
          <a:solidFill>
            <a:srgbClr val="E0E9C9"/>
          </a:solidFill>
          <a:ln/>
        </p:spPr>
      </p:sp>
      <p:sp>
        <p:nvSpPr>
          <p:cNvPr id="7"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rot="5400000">
            <a:off x="594360" y="537210"/>
            <a:ext cx="330200" cy="330200"/>
          </a:xfrm>
          <a:prstGeom prst="triangle">
            <a:avLst>
              <a:gd name="adj" fmla="val 50000"/>
            </a:avLst>
          </a:prstGeom>
          <a:solidFill>
            <a:srgbClr val="5E927D"/>
          </a:solidFill>
          <a:ln/>
        </p:spPr>
      </p:sp>
      <p:sp>
        <p:nvSpPr>
          <p:cNvPr id="9"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Demo Day Showcases</a:t>
            </a:r>
            <a:endParaRPr lang="en-US" sz="1600" dirty="0"/>
          </a:p>
        </p:txBody>
      </p:sp>
      <p:sp>
        <p:nvSpPr>
          <p:cNvPr id="11" name="Shape 9"/>
          <p:cNvSpPr/>
          <p:nvPr/>
        </p:nvSpPr>
        <p:spPr>
          <a:xfrm rot="21420000" flipH="1">
            <a:off x="11468100" y="4840605"/>
            <a:ext cx="287655" cy="2033270"/>
          </a:xfrm>
          <a:prstGeom prst="parallelogram">
            <a:avLst>
              <a:gd name="adj" fmla="val 61368"/>
            </a:avLst>
          </a:prstGeom>
          <a:gradFill flip="none" rotWithShape="1">
            <a:gsLst>
              <a:gs pos="0">
                <a:srgbClr val="E0E9C9"/>
              </a:gs>
              <a:gs pos="3000">
                <a:srgbClr val="E0E9C9"/>
              </a:gs>
              <a:gs pos="94000">
                <a:srgbClr val="B4CA7C">
                  <a:alpha val="26000"/>
                </a:srgbClr>
              </a:gs>
              <a:gs pos="100000">
                <a:srgbClr val="B4CA7C">
                  <a:alpha val="26000"/>
                </a:srgbClr>
              </a:gs>
            </a:gsLst>
            <a:lin ang="5400000" scaled="1"/>
          </a:gradFill>
          <a:ln/>
        </p:spPr>
      </p:sp>
      <p:sp>
        <p:nvSpPr>
          <p:cNvPr id="12" name="Text 10"/>
          <p:cNvSpPr/>
          <p:nvPr/>
        </p:nvSpPr>
        <p:spPr>
          <a:xfrm rot="21420000">
            <a:off x="11468100" y="4840605"/>
            <a:ext cx="287655" cy="2033270"/>
          </a:xfrm>
          <a:prstGeom prst="rect">
            <a:avLst/>
          </a:prstGeom>
          <a:noFill/>
          <a:ln/>
        </p:spPr>
        <p:txBody>
          <a:bodyPr wrap="square" lIns="45720" tIns="91440" rIns="91440" bIns="45720" rtlCol="0" anchor="ctr"/>
          <a:lstStyle/>
          <a:p>
            <a:pPr>
              <a:lnSpc>
                <a:spcPct val="100000"/>
              </a:lnSpc>
            </a:pPr>
            <a:endParaRPr lang="en-US" sz="1600" dirty="0"/>
          </a:p>
        </p:txBody>
      </p:sp>
      <p:pic>
        <p:nvPicPr>
          <p:cNvPr id="13" name="Image 0" descr="https://kimi-img.moonshot.cn/pub/slides/slides_tmpl/image/25-08-27-20:08:03-d2nfa8p8bjvh7rlj0h50.png"/>
          <p:cNvPicPr>
            <a:picLocks noChangeAspect="1"/>
          </p:cNvPicPr>
          <p:nvPr/>
        </p:nvPicPr>
        <p:blipFill>
          <a:blip r:embed="rId3"/>
          <a:srcRect l="66" r="66"/>
          <a:stretch/>
        </p:blipFill>
        <p:spPr>
          <a:xfrm>
            <a:off x="8042910" y="-5715"/>
            <a:ext cx="3372485" cy="6858000"/>
          </a:xfrm>
          <a:prstGeom prst="rect">
            <a:avLst/>
          </a:prstGeom>
        </p:spPr>
      </p:pic>
      <p:sp>
        <p:nvSpPr>
          <p:cNvPr id="14" name="Shape 11"/>
          <p:cNvSpPr/>
          <p:nvPr/>
        </p:nvSpPr>
        <p:spPr>
          <a:xfrm>
            <a:off x="861060" y="1113790"/>
            <a:ext cx="76200" cy="1215390"/>
          </a:xfrm>
          <a:prstGeom prst="roundRect">
            <a:avLst>
              <a:gd name="adj" fmla="val 50000"/>
            </a:avLst>
          </a:prstGeom>
          <a:solidFill>
            <a:srgbClr val="9FB26A"/>
          </a:solidFill>
          <a:ln/>
        </p:spPr>
      </p:sp>
      <p:sp>
        <p:nvSpPr>
          <p:cNvPr id="15" name="Text 12"/>
          <p:cNvSpPr/>
          <p:nvPr/>
        </p:nvSpPr>
        <p:spPr>
          <a:xfrm>
            <a:off x="861060" y="1113790"/>
            <a:ext cx="76200"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a:off x="988060" y="1113790"/>
            <a:ext cx="7019925" cy="1215390"/>
          </a:xfrm>
          <a:prstGeom prst="roundRect">
            <a:avLst>
              <a:gd name="adj" fmla="val 0"/>
            </a:avLst>
          </a:prstGeom>
          <a:solidFill>
            <a:srgbClr val="FFFFFF"/>
          </a:solidFill>
          <a:ln w="28575">
            <a:gradFill flip="none" rotWithShape="1">
              <a:gsLst>
                <a:gs pos="0">
                  <a:srgbClr val="9FB26A">
                    <a:alpha val="0"/>
                  </a:srgbClr>
                </a:gs>
                <a:gs pos="15000">
                  <a:srgbClr val="9FB26A">
                    <a:alpha val="0"/>
                  </a:srgbClr>
                </a:gs>
                <a:gs pos="100000">
                  <a:srgbClr val="9FB26A"/>
                </a:gs>
              </a:gsLst>
              <a:lin ang="10740000" scaled="1"/>
            </a:gradFill>
            <a:prstDash val="solid"/>
          </a:ln>
        </p:spPr>
      </p:sp>
      <p:sp>
        <p:nvSpPr>
          <p:cNvPr id="17" name="Text 14"/>
          <p:cNvSpPr/>
          <p:nvPr/>
        </p:nvSpPr>
        <p:spPr>
          <a:xfrm>
            <a:off x="988060" y="1113790"/>
            <a:ext cx="7019925"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5"/>
          <p:cNvSpPr/>
          <p:nvPr/>
        </p:nvSpPr>
        <p:spPr>
          <a:xfrm>
            <a:off x="861060" y="2421890"/>
            <a:ext cx="76200" cy="1215390"/>
          </a:xfrm>
          <a:prstGeom prst="roundRect">
            <a:avLst>
              <a:gd name="adj" fmla="val 50000"/>
            </a:avLst>
          </a:prstGeom>
          <a:solidFill>
            <a:srgbClr val="9FB26A"/>
          </a:solidFill>
          <a:ln/>
        </p:spPr>
      </p:sp>
      <p:sp>
        <p:nvSpPr>
          <p:cNvPr id="19" name="Text 16"/>
          <p:cNvSpPr/>
          <p:nvPr/>
        </p:nvSpPr>
        <p:spPr>
          <a:xfrm>
            <a:off x="861060" y="2421890"/>
            <a:ext cx="76200"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7"/>
          <p:cNvSpPr/>
          <p:nvPr/>
        </p:nvSpPr>
        <p:spPr>
          <a:xfrm>
            <a:off x="988060" y="2421890"/>
            <a:ext cx="7019925" cy="1215390"/>
          </a:xfrm>
          <a:prstGeom prst="roundRect">
            <a:avLst>
              <a:gd name="adj" fmla="val 0"/>
            </a:avLst>
          </a:prstGeom>
          <a:solidFill>
            <a:srgbClr val="FFFFFF"/>
          </a:solidFill>
          <a:ln w="28575">
            <a:gradFill flip="none" rotWithShape="1">
              <a:gsLst>
                <a:gs pos="0">
                  <a:srgbClr val="9FB26A">
                    <a:alpha val="0"/>
                  </a:srgbClr>
                </a:gs>
                <a:gs pos="15000">
                  <a:srgbClr val="9FB26A">
                    <a:alpha val="0"/>
                  </a:srgbClr>
                </a:gs>
                <a:gs pos="100000">
                  <a:srgbClr val="9FB26A"/>
                </a:gs>
              </a:gsLst>
              <a:lin ang="10740000" scaled="1"/>
            </a:gradFill>
            <a:prstDash val="solid"/>
          </a:ln>
        </p:spPr>
      </p:sp>
      <p:sp>
        <p:nvSpPr>
          <p:cNvPr id="21" name="Text 18"/>
          <p:cNvSpPr/>
          <p:nvPr/>
        </p:nvSpPr>
        <p:spPr>
          <a:xfrm>
            <a:off x="988060" y="2421890"/>
            <a:ext cx="7019925"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19"/>
          <p:cNvSpPr/>
          <p:nvPr/>
        </p:nvSpPr>
        <p:spPr>
          <a:xfrm>
            <a:off x="861060" y="3729990"/>
            <a:ext cx="76200" cy="1215390"/>
          </a:xfrm>
          <a:prstGeom prst="roundRect">
            <a:avLst>
              <a:gd name="adj" fmla="val 50000"/>
            </a:avLst>
          </a:prstGeom>
          <a:solidFill>
            <a:srgbClr val="9FB26A"/>
          </a:solidFill>
          <a:ln/>
        </p:spPr>
      </p:sp>
      <p:sp>
        <p:nvSpPr>
          <p:cNvPr id="23" name="Text 20"/>
          <p:cNvSpPr/>
          <p:nvPr/>
        </p:nvSpPr>
        <p:spPr>
          <a:xfrm>
            <a:off x="861060" y="3729990"/>
            <a:ext cx="76200"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1"/>
          <p:cNvSpPr/>
          <p:nvPr/>
        </p:nvSpPr>
        <p:spPr>
          <a:xfrm>
            <a:off x="988060" y="3729990"/>
            <a:ext cx="7019925" cy="1215390"/>
          </a:xfrm>
          <a:prstGeom prst="roundRect">
            <a:avLst>
              <a:gd name="adj" fmla="val 0"/>
            </a:avLst>
          </a:prstGeom>
          <a:solidFill>
            <a:srgbClr val="FFFFFF"/>
          </a:solidFill>
          <a:ln w="28575">
            <a:gradFill flip="none" rotWithShape="1">
              <a:gsLst>
                <a:gs pos="0">
                  <a:srgbClr val="9FB26A">
                    <a:alpha val="0"/>
                  </a:srgbClr>
                </a:gs>
                <a:gs pos="15000">
                  <a:srgbClr val="9FB26A">
                    <a:alpha val="0"/>
                  </a:srgbClr>
                </a:gs>
                <a:gs pos="100000">
                  <a:srgbClr val="9FB26A"/>
                </a:gs>
              </a:gsLst>
              <a:lin ang="10740000" scaled="1"/>
            </a:gradFill>
            <a:prstDash val="solid"/>
          </a:ln>
        </p:spPr>
      </p:sp>
      <p:sp>
        <p:nvSpPr>
          <p:cNvPr id="25" name="Text 22"/>
          <p:cNvSpPr/>
          <p:nvPr/>
        </p:nvSpPr>
        <p:spPr>
          <a:xfrm>
            <a:off x="988060" y="3729990"/>
            <a:ext cx="7019925"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26" name="Shape 23"/>
          <p:cNvSpPr/>
          <p:nvPr/>
        </p:nvSpPr>
        <p:spPr>
          <a:xfrm>
            <a:off x="861060" y="5038090"/>
            <a:ext cx="76200" cy="1215390"/>
          </a:xfrm>
          <a:prstGeom prst="roundRect">
            <a:avLst>
              <a:gd name="adj" fmla="val 50000"/>
            </a:avLst>
          </a:prstGeom>
          <a:solidFill>
            <a:srgbClr val="9FB26A"/>
          </a:solidFill>
          <a:ln/>
        </p:spPr>
      </p:sp>
      <p:sp>
        <p:nvSpPr>
          <p:cNvPr id="27" name="Text 24"/>
          <p:cNvSpPr/>
          <p:nvPr/>
        </p:nvSpPr>
        <p:spPr>
          <a:xfrm>
            <a:off x="861060" y="5038090"/>
            <a:ext cx="76200"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28" name="Shape 25"/>
          <p:cNvSpPr/>
          <p:nvPr/>
        </p:nvSpPr>
        <p:spPr>
          <a:xfrm>
            <a:off x="988060" y="5038090"/>
            <a:ext cx="7019925" cy="1215390"/>
          </a:xfrm>
          <a:prstGeom prst="roundRect">
            <a:avLst>
              <a:gd name="adj" fmla="val 0"/>
            </a:avLst>
          </a:prstGeom>
          <a:solidFill>
            <a:srgbClr val="FFFFFF"/>
          </a:solidFill>
          <a:ln w="28575">
            <a:gradFill flip="none" rotWithShape="1">
              <a:gsLst>
                <a:gs pos="0">
                  <a:srgbClr val="9FB26A">
                    <a:alpha val="0"/>
                  </a:srgbClr>
                </a:gs>
                <a:gs pos="15000">
                  <a:srgbClr val="9FB26A">
                    <a:alpha val="0"/>
                  </a:srgbClr>
                </a:gs>
                <a:gs pos="100000">
                  <a:srgbClr val="9FB26A"/>
                </a:gs>
              </a:gsLst>
              <a:lin ang="10740000" scaled="1"/>
            </a:gradFill>
            <a:prstDash val="solid"/>
          </a:ln>
        </p:spPr>
      </p:sp>
      <p:sp>
        <p:nvSpPr>
          <p:cNvPr id="29" name="Text 26"/>
          <p:cNvSpPr/>
          <p:nvPr/>
        </p:nvSpPr>
        <p:spPr>
          <a:xfrm>
            <a:off x="988060" y="5038090"/>
            <a:ext cx="7019925"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30" name="Shape 27"/>
          <p:cNvSpPr/>
          <p:nvPr/>
        </p:nvSpPr>
        <p:spPr>
          <a:xfrm rot="21420000" flipH="1">
            <a:off x="8176260" y="2665730"/>
            <a:ext cx="344805" cy="3756025"/>
          </a:xfrm>
          <a:prstGeom prst="parallelogram">
            <a:avLst>
              <a:gd name="adj" fmla="val 61368"/>
            </a:avLst>
          </a:prstGeom>
          <a:gradFill flip="none" rotWithShape="1">
            <a:gsLst>
              <a:gs pos="0">
                <a:srgbClr val="E0E9C9"/>
              </a:gs>
              <a:gs pos="3000">
                <a:srgbClr val="E0E9C9"/>
              </a:gs>
              <a:gs pos="94000">
                <a:srgbClr val="B4CA7C">
                  <a:alpha val="0"/>
                </a:srgbClr>
              </a:gs>
              <a:gs pos="100000">
                <a:srgbClr val="B4CA7C">
                  <a:alpha val="0"/>
                </a:srgbClr>
              </a:gs>
            </a:gsLst>
            <a:lin ang="5400000" scaled="1"/>
          </a:gradFill>
          <a:ln/>
        </p:spPr>
      </p:sp>
      <p:sp>
        <p:nvSpPr>
          <p:cNvPr id="31" name="Text 28"/>
          <p:cNvSpPr/>
          <p:nvPr/>
        </p:nvSpPr>
        <p:spPr>
          <a:xfrm rot="21420000">
            <a:off x="8176260" y="2665730"/>
            <a:ext cx="344805" cy="3756025"/>
          </a:xfrm>
          <a:prstGeom prst="rect">
            <a:avLst/>
          </a:prstGeom>
          <a:noFill/>
          <a:ln/>
        </p:spPr>
        <p:txBody>
          <a:bodyPr wrap="square" lIns="45720" tIns="91440" rIns="91440" bIns="45720" rtlCol="0" anchor="ctr"/>
          <a:lstStyle/>
          <a:p>
            <a:pPr>
              <a:lnSpc>
                <a:spcPct val="100000"/>
              </a:lnSpc>
            </a:pPr>
            <a:endParaRPr lang="en-US" sz="1600" dirty="0"/>
          </a:p>
        </p:txBody>
      </p:sp>
      <p:sp>
        <p:nvSpPr>
          <p:cNvPr id="32" name="Shape 29"/>
          <p:cNvSpPr/>
          <p:nvPr/>
        </p:nvSpPr>
        <p:spPr>
          <a:xfrm flipH="1">
            <a:off x="10883900" y="311150"/>
            <a:ext cx="344805" cy="2388870"/>
          </a:xfrm>
          <a:prstGeom prst="parallelogram">
            <a:avLst>
              <a:gd name="adj" fmla="val 61368"/>
            </a:avLst>
          </a:prstGeom>
          <a:gradFill flip="none" rotWithShape="1">
            <a:gsLst>
              <a:gs pos="0">
                <a:srgbClr val="E0E9C9"/>
              </a:gs>
              <a:gs pos="3000">
                <a:srgbClr val="E0E9C9"/>
              </a:gs>
              <a:gs pos="94000">
                <a:srgbClr val="B4CA7C">
                  <a:alpha val="0"/>
                </a:srgbClr>
              </a:gs>
              <a:gs pos="100000">
                <a:srgbClr val="B4CA7C">
                  <a:alpha val="0"/>
                </a:srgbClr>
              </a:gs>
            </a:gsLst>
            <a:lin ang="5400000" scaled="1"/>
          </a:gradFill>
          <a:ln/>
        </p:spPr>
      </p:sp>
      <p:sp>
        <p:nvSpPr>
          <p:cNvPr id="33" name="Text 30"/>
          <p:cNvSpPr/>
          <p:nvPr/>
        </p:nvSpPr>
        <p:spPr>
          <a:xfrm>
            <a:off x="10883900" y="311150"/>
            <a:ext cx="344805" cy="2388870"/>
          </a:xfrm>
          <a:prstGeom prst="rect">
            <a:avLst/>
          </a:prstGeom>
          <a:noFill/>
          <a:ln/>
        </p:spPr>
        <p:txBody>
          <a:bodyPr wrap="square" lIns="45720" tIns="91440" rIns="91440" bIns="45720" rtlCol="0" anchor="ctr"/>
          <a:lstStyle/>
          <a:p>
            <a:pPr>
              <a:lnSpc>
                <a:spcPct val="100000"/>
              </a:lnSpc>
            </a:pPr>
            <a:endParaRPr lang="en-US" sz="1600" dirty="0"/>
          </a:p>
        </p:txBody>
      </p:sp>
      <p:sp>
        <p:nvSpPr>
          <p:cNvPr id="34" name="Text 31"/>
          <p:cNvSpPr/>
          <p:nvPr/>
        </p:nvSpPr>
        <p:spPr>
          <a:xfrm>
            <a:off x="1089025" y="1111250"/>
            <a:ext cx="6555740" cy="410210"/>
          </a:xfrm>
          <a:prstGeom prst="rect">
            <a:avLst/>
          </a:prstGeom>
          <a:noFill/>
          <a:ln/>
        </p:spPr>
        <p:txBody>
          <a:bodyPr wrap="square" lIns="0" tIns="0" rIns="0" bIns="35941" rtlCol="0" anchor="b"/>
          <a:lstStyle/>
          <a:p>
            <a:pPr>
              <a:lnSpc>
                <a:spcPct val="100000"/>
              </a:lnSpc>
            </a:pPr>
            <a:r>
              <a:rPr lang="en-US" sz="1600" b="1" dirty="0">
                <a:solidFill>
                  <a:srgbClr val="000000"/>
                </a:solidFill>
                <a:latin typeface="MiSans" pitchFamily="34" charset="0"/>
                <a:ea typeface="MiSans" pitchFamily="34" charset="-122"/>
                <a:cs typeface="MiSans" pitchFamily="34" charset="-120"/>
              </a:rPr>
              <a:t>Volunteer Demos</a:t>
            </a:r>
            <a:endParaRPr lang="en-US" sz="1600" dirty="0"/>
          </a:p>
        </p:txBody>
      </p:sp>
      <p:sp>
        <p:nvSpPr>
          <p:cNvPr id="35" name="Text 32"/>
          <p:cNvSpPr/>
          <p:nvPr/>
        </p:nvSpPr>
        <p:spPr>
          <a:xfrm>
            <a:off x="1089025" y="1521460"/>
            <a:ext cx="6555740" cy="810260"/>
          </a:xfrm>
          <a:prstGeom prst="rect">
            <a:avLst/>
          </a:prstGeom>
          <a:noFill/>
          <a:ln/>
        </p:spPr>
        <p:txBody>
          <a:bodyPr wrap="square" lIns="0" tIns="0" rIns="0" bIns="0" rtlCol="0" anchor="t"/>
          <a:lstStyle/>
          <a:p>
            <a:pPr>
              <a:lnSpc>
                <a:spcPct val="120000"/>
              </a:lnSpc>
            </a:pPr>
            <a:r>
              <a:rPr lang="en-US" sz="1400" dirty="0">
                <a:solidFill>
                  <a:srgbClr val="2B2F36"/>
                </a:solidFill>
                <a:latin typeface="MiSans" pitchFamily="34" charset="0"/>
                <a:ea typeface="MiSans" pitchFamily="34" charset="-122"/>
                <a:cs typeface="MiSans" pitchFamily="34" charset="-120"/>
              </a:rPr>
              <a:t>Volunteers can demonstrate their projects, explaining design choices and functionality. This provides an opportunity to showcase your work and receive constructive feedback from peers and trainers.</a:t>
            </a:r>
            <a:endParaRPr lang="en-US" sz="1600" dirty="0"/>
          </a:p>
        </p:txBody>
      </p:sp>
      <p:sp>
        <p:nvSpPr>
          <p:cNvPr id="36" name="Text 33"/>
          <p:cNvSpPr/>
          <p:nvPr/>
        </p:nvSpPr>
        <p:spPr>
          <a:xfrm>
            <a:off x="1089025" y="2419350"/>
            <a:ext cx="6555740" cy="410210"/>
          </a:xfrm>
          <a:prstGeom prst="rect">
            <a:avLst/>
          </a:prstGeom>
          <a:noFill/>
          <a:ln/>
        </p:spPr>
        <p:txBody>
          <a:bodyPr wrap="square" lIns="0" tIns="0" rIns="0" bIns="35941" rtlCol="0" anchor="b"/>
          <a:lstStyle/>
          <a:p>
            <a:pPr>
              <a:lnSpc>
                <a:spcPct val="100000"/>
              </a:lnSpc>
            </a:pPr>
            <a:r>
              <a:rPr lang="en-US" sz="1600" b="1" dirty="0">
                <a:solidFill>
                  <a:srgbClr val="000000"/>
                </a:solidFill>
                <a:latin typeface="MiSans" pitchFamily="34" charset="0"/>
                <a:ea typeface="MiSans" pitchFamily="34" charset="-122"/>
                <a:cs typeface="MiSans" pitchFamily="34" charset="-120"/>
              </a:rPr>
              <a:t>Celebrating Achievements</a:t>
            </a:r>
            <a:endParaRPr lang="en-US" sz="1600" dirty="0"/>
          </a:p>
        </p:txBody>
      </p:sp>
      <p:sp>
        <p:nvSpPr>
          <p:cNvPr id="37" name="Text 34"/>
          <p:cNvSpPr/>
          <p:nvPr/>
        </p:nvSpPr>
        <p:spPr>
          <a:xfrm>
            <a:off x="1089025" y="2829560"/>
            <a:ext cx="6555740" cy="810260"/>
          </a:xfrm>
          <a:prstGeom prst="rect">
            <a:avLst/>
          </a:prstGeom>
          <a:noFill/>
          <a:ln/>
        </p:spPr>
        <p:txBody>
          <a:bodyPr wrap="square" lIns="0" tIns="0" rIns="0" bIns="0" rtlCol="0" anchor="t"/>
          <a:lstStyle/>
          <a:p>
            <a:pPr>
              <a:lnSpc>
                <a:spcPct val="120000"/>
              </a:lnSpc>
            </a:pPr>
            <a:r>
              <a:rPr lang="en-US" sz="1400" dirty="0">
                <a:solidFill>
                  <a:srgbClr val="2B2F36"/>
                </a:solidFill>
                <a:latin typeface="MiSans" pitchFamily="34" charset="0"/>
                <a:ea typeface="MiSans" pitchFamily="34" charset="-122"/>
                <a:cs typeface="MiSans" pitchFamily="34" charset="-120"/>
              </a:rPr>
              <a:t>Celebrate the successful completion of projects, highlighting the use of classes, libraries, and error handling. Recognize the diverse approaches taken by different learners to achieve the same goals.</a:t>
            </a:r>
            <a:endParaRPr lang="en-US" sz="1600" dirty="0"/>
          </a:p>
        </p:txBody>
      </p:sp>
      <p:sp>
        <p:nvSpPr>
          <p:cNvPr id="38" name="Text 35"/>
          <p:cNvSpPr/>
          <p:nvPr/>
        </p:nvSpPr>
        <p:spPr>
          <a:xfrm>
            <a:off x="1089025" y="3727450"/>
            <a:ext cx="6555740" cy="410210"/>
          </a:xfrm>
          <a:prstGeom prst="rect">
            <a:avLst/>
          </a:prstGeom>
          <a:noFill/>
          <a:ln/>
        </p:spPr>
        <p:txBody>
          <a:bodyPr wrap="square" lIns="0" tIns="0" rIns="0" bIns="35941" rtlCol="0" anchor="b"/>
          <a:lstStyle/>
          <a:p>
            <a:pPr>
              <a:lnSpc>
                <a:spcPct val="100000"/>
              </a:lnSpc>
            </a:pPr>
            <a:r>
              <a:rPr lang="en-US" sz="1600" b="1" dirty="0">
                <a:solidFill>
                  <a:srgbClr val="000000"/>
                </a:solidFill>
                <a:latin typeface="MiSans" pitchFamily="34" charset="0"/>
                <a:ea typeface="MiSans" pitchFamily="34" charset="-122"/>
                <a:cs typeface="MiSans" pitchFamily="34" charset="-120"/>
              </a:rPr>
              <a:t>Feedback Session</a:t>
            </a:r>
            <a:endParaRPr lang="en-US" sz="1600" dirty="0"/>
          </a:p>
        </p:txBody>
      </p:sp>
      <p:sp>
        <p:nvSpPr>
          <p:cNvPr id="39" name="Text 36"/>
          <p:cNvSpPr/>
          <p:nvPr/>
        </p:nvSpPr>
        <p:spPr>
          <a:xfrm>
            <a:off x="1089025" y="4137660"/>
            <a:ext cx="6555740" cy="810260"/>
          </a:xfrm>
          <a:prstGeom prst="rect">
            <a:avLst/>
          </a:prstGeom>
          <a:noFill/>
          <a:ln/>
        </p:spPr>
        <p:txBody>
          <a:bodyPr wrap="square" lIns="0" tIns="0" rIns="0" bIns="0" rtlCol="0" anchor="t"/>
          <a:lstStyle/>
          <a:p>
            <a:pPr>
              <a:lnSpc>
                <a:spcPct val="120000"/>
              </a:lnSpc>
            </a:pPr>
            <a:r>
              <a:rPr lang="en-US" sz="1400" dirty="0">
                <a:solidFill>
                  <a:srgbClr val="2B2F36"/>
                </a:solidFill>
                <a:latin typeface="MiSans" pitchFamily="34" charset="0"/>
                <a:ea typeface="MiSans" pitchFamily="34" charset="-122"/>
                <a:cs typeface="MiSans" pitchFamily="34" charset="-120"/>
              </a:rPr>
              <a:t>Provide feedback on the projects, focusing on areas for improvement and best practices. This helps learners understand how to enhance their code and approach future projects more effectively.</a:t>
            </a:r>
            <a:endParaRPr lang="en-US" sz="1600" dirty="0"/>
          </a:p>
        </p:txBody>
      </p:sp>
      <p:sp>
        <p:nvSpPr>
          <p:cNvPr id="40" name="Text 37"/>
          <p:cNvSpPr/>
          <p:nvPr/>
        </p:nvSpPr>
        <p:spPr>
          <a:xfrm>
            <a:off x="1089025" y="5035550"/>
            <a:ext cx="6555740" cy="410210"/>
          </a:xfrm>
          <a:prstGeom prst="rect">
            <a:avLst/>
          </a:prstGeom>
          <a:noFill/>
          <a:ln/>
        </p:spPr>
        <p:txBody>
          <a:bodyPr wrap="square" lIns="0" tIns="0" rIns="0" bIns="35941" rtlCol="0" anchor="b"/>
          <a:lstStyle/>
          <a:p>
            <a:pPr>
              <a:lnSpc>
                <a:spcPct val="100000"/>
              </a:lnSpc>
            </a:pPr>
            <a:r>
              <a:rPr lang="en-US" sz="1600" b="1" dirty="0">
                <a:solidFill>
                  <a:srgbClr val="000000"/>
                </a:solidFill>
                <a:latin typeface="MiSans" pitchFamily="34" charset="0"/>
                <a:ea typeface="MiSans" pitchFamily="34" charset="-122"/>
                <a:cs typeface="MiSans" pitchFamily="34" charset="-120"/>
              </a:rPr>
              <a:t>Encouraging Peer Learning</a:t>
            </a:r>
            <a:endParaRPr lang="en-US" sz="1600" dirty="0"/>
          </a:p>
        </p:txBody>
      </p:sp>
      <p:sp>
        <p:nvSpPr>
          <p:cNvPr id="41" name="Text 38"/>
          <p:cNvSpPr/>
          <p:nvPr/>
        </p:nvSpPr>
        <p:spPr>
          <a:xfrm>
            <a:off x="1089025" y="5445760"/>
            <a:ext cx="6555740" cy="810260"/>
          </a:xfrm>
          <a:prstGeom prst="rect">
            <a:avLst/>
          </a:prstGeom>
          <a:noFill/>
          <a:ln/>
        </p:spPr>
        <p:txBody>
          <a:bodyPr wrap="square" lIns="0" tIns="0" rIns="0" bIns="0" rtlCol="0" anchor="t"/>
          <a:lstStyle/>
          <a:p>
            <a:pPr>
              <a:lnSpc>
                <a:spcPct val="120000"/>
              </a:lnSpc>
            </a:pPr>
            <a:r>
              <a:rPr lang="en-US" sz="1400" dirty="0">
                <a:solidFill>
                  <a:srgbClr val="2B2F36"/>
                </a:solidFill>
                <a:latin typeface="MiSans" pitchFamily="34" charset="0"/>
                <a:ea typeface="MiSans" pitchFamily="34" charset="-122"/>
                <a:cs typeface="MiSans" pitchFamily="34" charset="-120"/>
              </a:rPr>
              <a:t>Encourage learners to share insights and learn from each other's projects. Peer learning fosters a collaborative environment and helps reinforce the concepts learned during the day.</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0.png"/>
          <p:cNvPicPr>
            <a:picLocks noChangeAspect="1"/>
          </p:cNvPicPr>
          <p:nvPr/>
        </p:nvPicPr>
        <p:blipFill>
          <a:blip r:embed="rId3"/>
          <a:srcRect t="3326" b="11223"/>
          <a:stretch/>
        </p:blipFill>
        <p:spPr>
          <a:xfrm>
            <a:off x="0" y="0"/>
            <a:ext cx="4874260" cy="6851015"/>
          </a:xfrm>
          <a:prstGeom prst="rect">
            <a:avLst/>
          </a:prstGeom>
        </p:spPr>
      </p:pic>
      <p:sp>
        <p:nvSpPr>
          <p:cNvPr id="3" name="Shape 0"/>
          <p:cNvSpPr/>
          <p:nvPr/>
        </p:nvSpPr>
        <p:spPr>
          <a:xfrm rot="5400000">
            <a:off x="5532120" y="2053189"/>
            <a:ext cx="293611" cy="293736"/>
          </a:xfrm>
          <a:prstGeom prst="triangle">
            <a:avLst>
              <a:gd name="adj" fmla="val 50000"/>
            </a:avLst>
          </a:prstGeom>
          <a:solidFill>
            <a:srgbClr val="E0E9C9"/>
          </a:solidFill>
          <a:ln/>
        </p:spPr>
      </p:sp>
      <p:sp>
        <p:nvSpPr>
          <p:cNvPr id="4" name="Text 1"/>
          <p:cNvSpPr/>
          <p:nvPr/>
        </p:nvSpPr>
        <p:spPr>
          <a:xfrm rot="5400000">
            <a:off x="5532120" y="2053189"/>
            <a:ext cx="293611" cy="293736"/>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rot="5400000">
            <a:off x="5645047" y="2166164"/>
            <a:ext cx="293611" cy="293736"/>
          </a:xfrm>
          <a:prstGeom prst="triangle">
            <a:avLst>
              <a:gd name="adj" fmla="val 50000"/>
            </a:avLst>
          </a:prstGeom>
          <a:solidFill>
            <a:srgbClr val="5E927D"/>
          </a:solidFill>
          <a:ln/>
        </p:spPr>
      </p:sp>
      <p:sp>
        <p:nvSpPr>
          <p:cNvPr id="6" name="Text 3"/>
          <p:cNvSpPr/>
          <p:nvPr/>
        </p:nvSpPr>
        <p:spPr>
          <a:xfrm rot="5400000">
            <a:off x="5645047" y="2166164"/>
            <a:ext cx="293611" cy="293736"/>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rot="5400000">
            <a:off x="5532120" y="2749109"/>
            <a:ext cx="293611" cy="293331"/>
          </a:xfrm>
          <a:prstGeom prst="triangle">
            <a:avLst>
              <a:gd name="adj" fmla="val 50000"/>
            </a:avLst>
          </a:prstGeom>
          <a:solidFill>
            <a:srgbClr val="E0E9C9"/>
          </a:solidFill>
          <a:ln/>
        </p:spPr>
      </p:sp>
      <p:sp>
        <p:nvSpPr>
          <p:cNvPr id="8" name="Text 5"/>
          <p:cNvSpPr/>
          <p:nvPr/>
        </p:nvSpPr>
        <p:spPr>
          <a:xfrm rot="5400000">
            <a:off x="5532120" y="274910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rot="5400000">
            <a:off x="5645047" y="2861929"/>
            <a:ext cx="293611" cy="293331"/>
          </a:xfrm>
          <a:prstGeom prst="triangle">
            <a:avLst>
              <a:gd name="adj" fmla="val 50000"/>
            </a:avLst>
          </a:prstGeom>
          <a:solidFill>
            <a:srgbClr val="5E927D"/>
          </a:solidFill>
          <a:ln/>
        </p:spPr>
      </p:sp>
      <p:sp>
        <p:nvSpPr>
          <p:cNvPr id="10" name="Text 7"/>
          <p:cNvSpPr/>
          <p:nvPr/>
        </p:nvSpPr>
        <p:spPr>
          <a:xfrm rot="5400000">
            <a:off x="5645047" y="286192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rot="5400000">
            <a:off x="5532120" y="3444434"/>
            <a:ext cx="293611" cy="293331"/>
          </a:xfrm>
          <a:prstGeom prst="triangle">
            <a:avLst>
              <a:gd name="adj" fmla="val 50000"/>
            </a:avLst>
          </a:prstGeom>
          <a:solidFill>
            <a:srgbClr val="E0E9C9"/>
          </a:solidFill>
          <a:ln/>
        </p:spPr>
      </p:sp>
      <p:sp>
        <p:nvSpPr>
          <p:cNvPr id="12" name="Text 9"/>
          <p:cNvSpPr/>
          <p:nvPr/>
        </p:nvSpPr>
        <p:spPr>
          <a:xfrm rot="5400000">
            <a:off x="5532120" y="3444434"/>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p:cNvSpPr/>
          <p:nvPr/>
        </p:nvSpPr>
        <p:spPr>
          <a:xfrm rot="5400000">
            <a:off x="5645047" y="3557254"/>
            <a:ext cx="293611" cy="293331"/>
          </a:xfrm>
          <a:prstGeom prst="triangle">
            <a:avLst>
              <a:gd name="adj" fmla="val 50000"/>
            </a:avLst>
          </a:prstGeom>
          <a:solidFill>
            <a:srgbClr val="5E927D"/>
          </a:solidFill>
          <a:ln/>
        </p:spPr>
      </p:sp>
      <p:sp>
        <p:nvSpPr>
          <p:cNvPr id="14" name="Text 11"/>
          <p:cNvSpPr/>
          <p:nvPr/>
        </p:nvSpPr>
        <p:spPr>
          <a:xfrm rot="5400000">
            <a:off x="5645047" y="3557254"/>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2"/>
          <p:cNvSpPr/>
          <p:nvPr/>
        </p:nvSpPr>
        <p:spPr>
          <a:xfrm rot="5400000">
            <a:off x="5532120" y="4139759"/>
            <a:ext cx="293611" cy="293331"/>
          </a:xfrm>
          <a:prstGeom prst="triangle">
            <a:avLst>
              <a:gd name="adj" fmla="val 50000"/>
            </a:avLst>
          </a:prstGeom>
          <a:solidFill>
            <a:srgbClr val="E0E9C9"/>
          </a:solidFill>
          <a:ln/>
        </p:spPr>
      </p:sp>
      <p:sp>
        <p:nvSpPr>
          <p:cNvPr id="16" name="Text 13"/>
          <p:cNvSpPr/>
          <p:nvPr/>
        </p:nvSpPr>
        <p:spPr>
          <a:xfrm rot="5400000">
            <a:off x="5532120" y="413975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4"/>
          <p:cNvSpPr/>
          <p:nvPr/>
        </p:nvSpPr>
        <p:spPr>
          <a:xfrm rot="5400000">
            <a:off x="5645047" y="4252579"/>
            <a:ext cx="293611" cy="293331"/>
          </a:xfrm>
          <a:prstGeom prst="triangle">
            <a:avLst>
              <a:gd name="adj" fmla="val 50000"/>
            </a:avLst>
          </a:prstGeom>
          <a:solidFill>
            <a:srgbClr val="5E927D"/>
          </a:solidFill>
          <a:ln/>
        </p:spPr>
      </p:sp>
      <p:sp>
        <p:nvSpPr>
          <p:cNvPr id="18" name="Text 15"/>
          <p:cNvSpPr/>
          <p:nvPr/>
        </p:nvSpPr>
        <p:spPr>
          <a:xfrm rot="5400000">
            <a:off x="5645047" y="425257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6"/>
          <p:cNvSpPr/>
          <p:nvPr/>
        </p:nvSpPr>
        <p:spPr>
          <a:xfrm rot="5400000">
            <a:off x="5532120" y="4835084"/>
            <a:ext cx="293611" cy="293331"/>
          </a:xfrm>
          <a:prstGeom prst="triangle">
            <a:avLst>
              <a:gd name="adj" fmla="val 50000"/>
            </a:avLst>
          </a:prstGeom>
          <a:solidFill>
            <a:srgbClr val="E0E9C9"/>
          </a:solidFill>
          <a:ln/>
        </p:spPr>
      </p:sp>
      <p:sp>
        <p:nvSpPr>
          <p:cNvPr id="20" name="Text 17"/>
          <p:cNvSpPr/>
          <p:nvPr/>
        </p:nvSpPr>
        <p:spPr>
          <a:xfrm rot="5400000">
            <a:off x="5532120" y="4835084"/>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8"/>
          <p:cNvSpPr/>
          <p:nvPr/>
        </p:nvSpPr>
        <p:spPr>
          <a:xfrm rot="5400000">
            <a:off x="5645047" y="4947904"/>
            <a:ext cx="293611" cy="293331"/>
          </a:xfrm>
          <a:prstGeom prst="triangle">
            <a:avLst>
              <a:gd name="adj" fmla="val 50000"/>
            </a:avLst>
          </a:prstGeom>
          <a:solidFill>
            <a:srgbClr val="5E927D"/>
          </a:solidFill>
          <a:ln/>
        </p:spPr>
      </p:sp>
      <p:sp>
        <p:nvSpPr>
          <p:cNvPr id="22" name="Text 19"/>
          <p:cNvSpPr/>
          <p:nvPr/>
        </p:nvSpPr>
        <p:spPr>
          <a:xfrm rot="5400000">
            <a:off x="5645047" y="4947904"/>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23" name="Shape 20"/>
          <p:cNvSpPr/>
          <p:nvPr/>
        </p:nvSpPr>
        <p:spPr>
          <a:xfrm rot="5400000">
            <a:off x="5532120" y="5530409"/>
            <a:ext cx="293611" cy="293331"/>
          </a:xfrm>
          <a:prstGeom prst="triangle">
            <a:avLst>
              <a:gd name="adj" fmla="val 50000"/>
            </a:avLst>
          </a:prstGeom>
          <a:solidFill>
            <a:srgbClr val="E0E9C9"/>
          </a:solidFill>
          <a:ln/>
        </p:spPr>
      </p:sp>
      <p:sp>
        <p:nvSpPr>
          <p:cNvPr id="24" name="Text 21"/>
          <p:cNvSpPr/>
          <p:nvPr/>
        </p:nvSpPr>
        <p:spPr>
          <a:xfrm rot="5400000">
            <a:off x="5532120" y="553040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25" name="Shape 22"/>
          <p:cNvSpPr/>
          <p:nvPr/>
        </p:nvSpPr>
        <p:spPr>
          <a:xfrm rot="5400000">
            <a:off x="5645047" y="5643229"/>
            <a:ext cx="293611" cy="293331"/>
          </a:xfrm>
          <a:prstGeom prst="triangle">
            <a:avLst>
              <a:gd name="adj" fmla="val 50000"/>
            </a:avLst>
          </a:prstGeom>
          <a:solidFill>
            <a:srgbClr val="5E927D"/>
          </a:solidFill>
          <a:ln/>
        </p:spPr>
      </p:sp>
      <p:sp>
        <p:nvSpPr>
          <p:cNvPr id="26" name="Text 23"/>
          <p:cNvSpPr/>
          <p:nvPr/>
        </p:nvSpPr>
        <p:spPr>
          <a:xfrm rot="5400000">
            <a:off x="5645047" y="564322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27" name="Text 24"/>
          <p:cNvSpPr/>
          <p:nvPr/>
        </p:nvSpPr>
        <p:spPr>
          <a:xfrm>
            <a:off x="5407025" y="734060"/>
            <a:ext cx="3513455" cy="1021080"/>
          </a:xfrm>
          <a:prstGeom prst="rect">
            <a:avLst/>
          </a:prstGeom>
          <a:noFill/>
          <a:ln/>
        </p:spPr>
        <p:txBody>
          <a:bodyPr wrap="square" lIns="91440" tIns="45720" rIns="91440" bIns="45720" rtlCol="0" anchor="t"/>
          <a:lstStyle/>
          <a:p>
            <a:pPr>
              <a:lnSpc>
                <a:spcPct val="100000"/>
              </a:lnSpc>
            </a:pPr>
            <a:r>
              <a:rPr lang="en-US" sz="4800" b="1" dirty="0">
                <a:solidFill>
                  <a:srgbClr val="000000"/>
                </a:solidFill>
                <a:latin typeface="MiSans" pitchFamily="34" charset="0"/>
                <a:ea typeface="MiSans" pitchFamily="34" charset="-122"/>
                <a:cs typeface="MiSans" pitchFamily="34" charset="-120"/>
              </a:rPr>
              <a:t>CONTENTS    </a:t>
            </a:r>
            <a:endParaRPr lang="en-US" sz="1600" dirty="0"/>
          </a:p>
          <a:p>
            <a:pPr>
              <a:lnSpc>
                <a:spcPct val="100000"/>
              </a:lnSpc>
            </a:pPr>
            <a:r>
              <a:rPr lang="en-US" sz="3600" b="1" dirty="0">
                <a:solidFill>
                  <a:srgbClr val="000000"/>
                </a:solidFill>
                <a:latin typeface="MiSans" pitchFamily="34" charset="0"/>
                <a:ea typeface="MiSans" pitchFamily="34" charset="-122"/>
                <a:cs typeface="MiSans" pitchFamily="34" charset="-120"/>
              </a:rPr>
              <a:t> </a:t>
            </a:r>
            <a:endParaRPr lang="en-US" sz="1600" dirty="0"/>
          </a:p>
        </p:txBody>
      </p:sp>
      <p:sp>
        <p:nvSpPr>
          <p:cNvPr id="28" name="Text 25"/>
          <p:cNvSpPr/>
          <p:nvPr/>
        </p:nvSpPr>
        <p:spPr>
          <a:xfrm>
            <a:off x="6018837" y="2024380"/>
            <a:ext cx="686598" cy="460375"/>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01</a:t>
            </a:r>
            <a:endParaRPr lang="en-US" sz="1600" dirty="0"/>
          </a:p>
        </p:txBody>
      </p:sp>
      <p:sp>
        <p:nvSpPr>
          <p:cNvPr id="29" name="Text 26"/>
          <p:cNvSpPr/>
          <p:nvPr/>
        </p:nvSpPr>
        <p:spPr>
          <a:xfrm>
            <a:off x="6662522" y="2052059"/>
            <a:ext cx="4469663" cy="398803"/>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OOP Foundations</a:t>
            </a:r>
            <a:endParaRPr lang="en-US" sz="1600" dirty="0"/>
          </a:p>
        </p:txBody>
      </p:sp>
      <p:sp>
        <p:nvSpPr>
          <p:cNvPr id="30" name="Text 27"/>
          <p:cNvSpPr/>
          <p:nvPr/>
        </p:nvSpPr>
        <p:spPr>
          <a:xfrm>
            <a:off x="6018837" y="2720340"/>
            <a:ext cx="686598" cy="460304"/>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02</a:t>
            </a:r>
            <a:endParaRPr lang="en-US" sz="1600" dirty="0"/>
          </a:p>
        </p:txBody>
      </p:sp>
      <p:sp>
        <p:nvSpPr>
          <p:cNvPr id="31" name="Text 28"/>
          <p:cNvSpPr/>
          <p:nvPr/>
        </p:nvSpPr>
        <p:spPr>
          <a:xfrm>
            <a:off x="6662522" y="2747981"/>
            <a:ext cx="4469663" cy="398817"/>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Hands-on Classes</a:t>
            </a:r>
            <a:endParaRPr lang="en-US" sz="1600" dirty="0"/>
          </a:p>
        </p:txBody>
      </p:sp>
      <p:sp>
        <p:nvSpPr>
          <p:cNvPr id="32" name="Text 29"/>
          <p:cNvSpPr/>
          <p:nvPr/>
        </p:nvSpPr>
        <p:spPr>
          <a:xfrm>
            <a:off x="6018837" y="3415665"/>
            <a:ext cx="686598" cy="460304"/>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03</a:t>
            </a:r>
            <a:endParaRPr lang="en-US" sz="1600" dirty="0"/>
          </a:p>
        </p:txBody>
      </p:sp>
      <p:sp>
        <p:nvSpPr>
          <p:cNvPr id="33" name="Text 30"/>
          <p:cNvSpPr/>
          <p:nvPr/>
        </p:nvSpPr>
        <p:spPr>
          <a:xfrm>
            <a:off x="6662522" y="3443306"/>
            <a:ext cx="4469663" cy="398817"/>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Library Power-ups</a:t>
            </a:r>
            <a:endParaRPr lang="en-US" sz="1600" dirty="0"/>
          </a:p>
        </p:txBody>
      </p:sp>
      <p:sp>
        <p:nvSpPr>
          <p:cNvPr id="34" name="Text 31"/>
          <p:cNvSpPr/>
          <p:nvPr/>
        </p:nvSpPr>
        <p:spPr>
          <a:xfrm>
            <a:off x="6018837" y="4110990"/>
            <a:ext cx="686598" cy="460304"/>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04</a:t>
            </a:r>
            <a:endParaRPr lang="en-US" sz="1600" dirty="0"/>
          </a:p>
        </p:txBody>
      </p:sp>
      <p:sp>
        <p:nvSpPr>
          <p:cNvPr id="35" name="Text 32"/>
          <p:cNvSpPr/>
          <p:nvPr/>
        </p:nvSpPr>
        <p:spPr>
          <a:xfrm>
            <a:off x="6662522" y="4138631"/>
            <a:ext cx="4469663" cy="398817"/>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Library Workouts</a:t>
            </a:r>
            <a:endParaRPr lang="en-US" sz="1600" dirty="0"/>
          </a:p>
        </p:txBody>
      </p:sp>
      <p:sp>
        <p:nvSpPr>
          <p:cNvPr id="36" name="Text 33"/>
          <p:cNvSpPr/>
          <p:nvPr/>
        </p:nvSpPr>
        <p:spPr>
          <a:xfrm>
            <a:off x="6018837" y="4806315"/>
            <a:ext cx="686598" cy="460304"/>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05</a:t>
            </a:r>
            <a:endParaRPr lang="en-US" sz="1600" dirty="0"/>
          </a:p>
        </p:txBody>
      </p:sp>
      <p:sp>
        <p:nvSpPr>
          <p:cNvPr id="37" name="Text 34"/>
          <p:cNvSpPr/>
          <p:nvPr/>
        </p:nvSpPr>
        <p:spPr>
          <a:xfrm>
            <a:off x="6662522" y="4833956"/>
            <a:ext cx="4469663" cy="398817"/>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Mini Project Sprint</a:t>
            </a:r>
            <a:endParaRPr lang="en-US" sz="1600" dirty="0"/>
          </a:p>
        </p:txBody>
      </p:sp>
      <p:sp>
        <p:nvSpPr>
          <p:cNvPr id="38" name="Text 35"/>
          <p:cNvSpPr/>
          <p:nvPr/>
        </p:nvSpPr>
        <p:spPr>
          <a:xfrm>
            <a:off x="6018837" y="5501640"/>
            <a:ext cx="686598" cy="460304"/>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06</a:t>
            </a:r>
            <a:endParaRPr lang="en-US" sz="1600" dirty="0"/>
          </a:p>
        </p:txBody>
      </p:sp>
      <p:sp>
        <p:nvSpPr>
          <p:cNvPr id="39" name="Text 36"/>
          <p:cNvSpPr/>
          <p:nvPr/>
        </p:nvSpPr>
        <p:spPr>
          <a:xfrm>
            <a:off x="6662522" y="5529281"/>
            <a:ext cx="4469663" cy="398817"/>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Wrap-Up &amp; Forward</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8:02-d2nfa8h8bjvh7rlj0h30.png"/>
          <p:cNvPicPr>
            <a:picLocks noChangeAspect="1"/>
          </p:cNvPicPr>
          <p:nvPr/>
        </p:nvPicPr>
        <p:blipFill>
          <a:blip r:embed="rId3"/>
          <a:srcRect l="13" r="13"/>
          <a:stretch/>
        </p:blipFill>
        <p:spPr>
          <a:xfrm>
            <a:off x="0" y="0"/>
            <a:ext cx="12188825" cy="6875780"/>
          </a:xfrm>
          <a:prstGeom prst="rect">
            <a:avLst/>
          </a:prstGeom>
        </p:spPr>
      </p:pic>
      <p:pic>
        <p:nvPicPr>
          <p:cNvPr id="3" name="Image 1" descr="https://kimi-img.moonshot.cn/pub/slides/slides_tmpl/image/25-08-27-20:07:56-d2nfa718bjvh7rlj0gog.png"/>
          <p:cNvPicPr>
            <a:picLocks noChangeAspect="1"/>
          </p:cNvPicPr>
          <p:nvPr/>
        </p:nvPicPr>
        <p:blipFill>
          <a:blip r:embed="rId4"/>
          <a:stretch>
            <a:fillRect/>
          </a:stretch>
        </p:blipFill>
        <p:spPr>
          <a:xfrm>
            <a:off x="3578860" y="1092835"/>
            <a:ext cx="4974590" cy="5022850"/>
          </a:xfrm>
          <a:prstGeom prst="rect">
            <a:avLst/>
          </a:prstGeom>
        </p:spPr>
      </p:pic>
      <p:sp>
        <p:nvSpPr>
          <p:cNvPr id="4" name="Shape 0"/>
          <p:cNvSpPr/>
          <p:nvPr/>
        </p:nvSpPr>
        <p:spPr>
          <a:xfrm rot="5400000">
            <a:off x="467360" y="410210"/>
            <a:ext cx="330200" cy="330200"/>
          </a:xfrm>
          <a:prstGeom prst="triangle">
            <a:avLst>
              <a:gd name="adj" fmla="val 50000"/>
            </a:avLst>
          </a:prstGeom>
          <a:solidFill>
            <a:srgbClr val="E0E9C9"/>
          </a:solidFill>
          <a:ln/>
        </p:spPr>
      </p:sp>
      <p:sp>
        <p:nvSpPr>
          <p:cNvPr id="5" name="Text 1"/>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2"/>
          <p:cNvSpPr/>
          <p:nvPr/>
        </p:nvSpPr>
        <p:spPr>
          <a:xfrm rot="5400000">
            <a:off x="594360" y="537210"/>
            <a:ext cx="330200" cy="330200"/>
          </a:xfrm>
          <a:prstGeom prst="triangle">
            <a:avLst>
              <a:gd name="adj" fmla="val 50000"/>
            </a:avLst>
          </a:prstGeom>
          <a:solidFill>
            <a:srgbClr val="5E927D"/>
          </a:solidFill>
          <a:ln/>
        </p:spPr>
      </p:sp>
      <p:sp>
        <p:nvSpPr>
          <p:cNvPr id="7" name="Text 3"/>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4"/>
          <p:cNvSpPr/>
          <p:nvPr/>
        </p:nvSpPr>
        <p:spPr>
          <a:xfrm>
            <a:off x="1090930" y="408940"/>
            <a:ext cx="10782935" cy="521970"/>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FFFFFF"/>
                </a:solidFill>
                <a:latin typeface="MiSans" pitchFamily="34" charset="0"/>
                <a:ea typeface="MiSans" pitchFamily="34" charset="-122"/>
                <a:cs typeface="MiSans" pitchFamily="34" charset="-120"/>
              </a:rPr>
              <a:t>Next Steps Resources</a:t>
            </a:r>
            <a:endParaRPr lang="en-US" sz="1600" dirty="0"/>
          </a:p>
        </p:txBody>
      </p:sp>
      <p:sp>
        <p:nvSpPr>
          <p:cNvPr id="9" name="Shape 5"/>
          <p:cNvSpPr/>
          <p:nvPr/>
        </p:nvSpPr>
        <p:spPr>
          <a:xfrm>
            <a:off x="638810" y="6362065"/>
            <a:ext cx="215900" cy="215900"/>
          </a:xfrm>
          <a:prstGeom prst="roundRect">
            <a:avLst>
              <a:gd name="adj" fmla="val 50000"/>
            </a:avLst>
          </a:prstGeom>
          <a:solidFill>
            <a:srgbClr val="5E927D"/>
          </a:solidFill>
          <a:ln/>
        </p:spPr>
      </p:sp>
      <p:sp>
        <p:nvSpPr>
          <p:cNvPr id="10" name="Text 6"/>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7"/>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12" name="Text 8"/>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9"/>
          <p:cNvSpPr/>
          <p:nvPr/>
        </p:nvSpPr>
        <p:spPr>
          <a:xfrm>
            <a:off x="3836670" y="1337945"/>
            <a:ext cx="4507865" cy="4507865"/>
          </a:xfrm>
          <a:prstGeom prst="ellipse">
            <a:avLst/>
          </a:prstGeom>
          <a:solidFill>
            <a:srgbClr val="FFFFFF"/>
          </a:solidFill>
          <a:ln w="19050">
            <a:solidFill>
              <a:srgbClr val="5E927D"/>
            </a:solidFill>
            <a:prstDash val="solid"/>
          </a:ln>
        </p:spPr>
      </p:sp>
      <p:sp>
        <p:nvSpPr>
          <p:cNvPr id="14" name="Text 10"/>
          <p:cNvSpPr/>
          <p:nvPr/>
        </p:nvSpPr>
        <p:spPr>
          <a:xfrm>
            <a:off x="3836670" y="1337945"/>
            <a:ext cx="4507865" cy="4507865"/>
          </a:xfrm>
          <a:prstGeom prst="rect">
            <a:avLst/>
          </a:prstGeom>
          <a:noFill/>
          <a:ln/>
        </p:spPr>
        <p:txBody>
          <a:bodyPr wrap="square" lIns="45720" tIns="91440" rIns="91440" bIns="45720" rtlCol="0" anchor="ctr"/>
          <a:lstStyle/>
          <a:p>
            <a:pPr>
              <a:lnSpc>
                <a:spcPct val="100000"/>
              </a:lnSpc>
            </a:pPr>
            <a:endParaRPr lang="en-US" sz="1600" dirty="0"/>
          </a:p>
        </p:txBody>
      </p:sp>
      <p:sp>
        <p:nvSpPr>
          <p:cNvPr id="15" name="Text 11"/>
          <p:cNvSpPr/>
          <p:nvPr/>
        </p:nvSpPr>
        <p:spPr>
          <a:xfrm>
            <a:off x="4462780" y="2115820"/>
            <a:ext cx="3413125" cy="829945"/>
          </a:xfrm>
          <a:prstGeom prst="rect">
            <a:avLst/>
          </a:prstGeom>
          <a:noFill/>
          <a:ln/>
        </p:spPr>
        <p:txBody>
          <a:bodyPr wrap="square" lIns="91440" tIns="45720" rIns="91440" bIns="45720" rtlCol="0" anchor="t">
            <a:spAutoFit/>
          </a:bodyPr>
          <a:lstStyle/>
          <a:p>
            <a:pPr>
              <a:lnSpc>
                <a:spcPct val="100000"/>
              </a:lnSpc>
            </a:pPr>
            <a:r>
              <a:rPr lang="en-US" sz="2400" b="1" dirty="0">
                <a:solidFill>
                  <a:srgbClr val="2F493E"/>
                </a:solidFill>
                <a:latin typeface="MiSans" pitchFamily="34" charset="0"/>
                <a:ea typeface="MiSans" pitchFamily="34" charset="-122"/>
                <a:cs typeface="MiSans" pitchFamily="34" charset="-120"/>
              </a:rPr>
              <a:t>Resources for Further Learning</a:t>
            </a:r>
            <a:endParaRPr lang="en-US" sz="1600" dirty="0"/>
          </a:p>
        </p:txBody>
      </p:sp>
      <p:sp>
        <p:nvSpPr>
          <p:cNvPr id="16" name="Text 12"/>
          <p:cNvSpPr/>
          <p:nvPr/>
        </p:nvSpPr>
        <p:spPr>
          <a:xfrm>
            <a:off x="4462145" y="2982595"/>
            <a:ext cx="3414395" cy="2155825"/>
          </a:xfrm>
          <a:prstGeom prst="rect">
            <a:avLst/>
          </a:prstGeom>
          <a:noFill/>
          <a:ln/>
        </p:spPr>
        <p:txBody>
          <a:bodyPr wrap="square" lIns="91440" tIns="45720" rIns="91440" bIns="45720" rtlCol="0" anchor="t">
            <a:spAutoFit/>
          </a:bodyPr>
          <a:lstStyle/>
          <a:p>
            <a:pPr>
              <a:lnSpc>
                <a:spcPct val="120000"/>
              </a:lnSpc>
            </a:pPr>
            <a:r>
              <a:rPr lang="en-US" sz="1600" dirty="0">
                <a:solidFill>
                  <a:srgbClr val="2B2F36"/>
                </a:solidFill>
                <a:latin typeface="MiSans" pitchFamily="34" charset="0"/>
                <a:ea typeface="MiSans" pitchFamily="34" charset="-122"/>
                <a:cs typeface="MiSans" pitchFamily="34" charset="-120"/>
              </a:rPr>
              <a:t>Summarize key takeaways from the day, including confident class authoring and library leveraging. Distribute curated links to official Python documentation, Automate the Boring Stuff chapters, pandas tutorials, and suggest weekend challenges like adding unit tests to your project.</a:t>
            </a:r>
            <a:endParaRPr lang="en-US" sz="1600" dirty="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m0.png"/>
          <p:cNvPicPr>
            <a:picLocks noChangeAspect="1"/>
          </p:cNvPicPr>
          <p:nvPr/>
        </p:nvPicPr>
        <p:blipFill>
          <a:blip r:embed="rId3"/>
          <a:srcRect l="13" r="13"/>
          <a:stretch/>
        </p:blipFill>
        <p:spPr>
          <a:xfrm>
            <a:off x="0" y="0"/>
            <a:ext cx="12188825" cy="6857365"/>
          </a:xfrm>
          <a:prstGeom prst="rect">
            <a:avLst/>
          </a:prstGeom>
        </p:spPr>
      </p:pic>
      <p:sp>
        <p:nvSpPr>
          <p:cNvPr id="3" name="Text 0"/>
          <p:cNvSpPr/>
          <p:nvPr/>
        </p:nvSpPr>
        <p:spPr>
          <a:xfrm>
            <a:off x="857250" y="2313305"/>
            <a:ext cx="10333990" cy="2419985"/>
          </a:xfrm>
          <a:prstGeom prst="rect">
            <a:avLst/>
          </a:prstGeom>
          <a:noFill/>
          <a:ln/>
        </p:spPr>
        <p:txBody>
          <a:bodyPr wrap="square" lIns="91440" tIns="45720" rIns="91440" bIns="45720" rtlCol="0" anchor="t"/>
          <a:lstStyle/>
          <a:p>
            <a:pPr algn="ctr">
              <a:lnSpc>
                <a:spcPct val="100000"/>
              </a:lnSpc>
            </a:pPr>
            <a:r>
              <a:rPr lang="en-US" sz="11500" b="1" dirty="0">
                <a:solidFill>
                  <a:srgbClr val="000000"/>
                </a:solidFill>
                <a:latin typeface="MiSans" pitchFamily="34" charset="0"/>
                <a:ea typeface="MiSans" pitchFamily="34" charset="-122"/>
                <a:cs typeface="MiSans" pitchFamily="34" charset="-120"/>
              </a:rPr>
              <a:t>THANK YOU</a:t>
            </a:r>
            <a:endParaRPr lang="en-US" sz="1600" dirty="0"/>
          </a:p>
        </p:txBody>
      </p:sp>
      <p:sp>
        <p:nvSpPr>
          <p:cNvPr id="4" name="Text 1"/>
          <p:cNvSpPr/>
          <p:nvPr/>
        </p:nvSpPr>
        <p:spPr>
          <a:xfrm>
            <a:off x="3707765" y="4553585"/>
            <a:ext cx="1918970" cy="337185"/>
          </a:xfrm>
          <a:prstGeom prst="rect">
            <a:avLst/>
          </a:prstGeom>
          <a:noFill/>
          <a:ln/>
        </p:spPr>
        <p:txBody>
          <a:bodyPr wrap="square" lIns="91440" tIns="45720" rIns="91440" bIns="45720" rtlCol="0" anchor="t">
            <a:spAutoFit/>
          </a:bodyPr>
          <a:lstStyle/>
          <a:p>
            <a:pPr algn="ctr">
              <a:lnSpc>
                <a:spcPct val="100000"/>
              </a:lnSpc>
            </a:pPr>
            <a:r>
              <a:rPr lang="en-US" sz="1600">
                <a:solidFill>
                  <a:srgbClr val="000000"/>
                </a:solidFill>
                <a:latin typeface="MiSans" pitchFamily="34" charset="0"/>
                <a:ea typeface="MiSans" pitchFamily="34" charset="-122"/>
                <a:cs typeface="MiSans" pitchFamily="34" charset="-120"/>
              </a:rPr>
              <a:t>Sean Wong</a:t>
            </a:r>
            <a:endParaRPr lang="en-US" sz="1600" dirty="0"/>
          </a:p>
        </p:txBody>
      </p:sp>
      <p:sp>
        <p:nvSpPr>
          <p:cNvPr id="5" name="Text 2"/>
          <p:cNvSpPr/>
          <p:nvPr/>
        </p:nvSpPr>
        <p:spPr>
          <a:xfrm>
            <a:off x="6425565" y="4553585"/>
            <a:ext cx="1918970" cy="337185"/>
          </a:xfrm>
          <a:prstGeom prst="rect">
            <a:avLst/>
          </a:prstGeom>
          <a:noFill/>
          <a:ln/>
        </p:spPr>
        <p:txBody>
          <a:bodyPr wrap="square" lIns="91440" tIns="45720" rIns="91440" bIns="45720" rtlCol="0" anchor="t">
            <a:spAutoFit/>
          </a:bodyPr>
          <a:lstStyle/>
          <a:p>
            <a:pPr algn="ctr">
              <a:lnSpc>
                <a:spcPct val="100000"/>
              </a:lnSpc>
            </a:pPr>
            <a:r>
              <a:rPr lang="en-US" sz="1600" dirty="0">
                <a:solidFill>
                  <a:srgbClr val="000000"/>
                </a:solidFill>
                <a:latin typeface="MiSans" pitchFamily="34" charset="0"/>
                <a:ea typeface="MiSans" pitchFamily="34" charset="-122"/>
                <a:cs typeface="MiSans" pitchFamily="34" charset="-120"/>
              </a:rPr>
              <a:t>2025.01.01</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322070"/>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01</a:t>
            </a:r>
            <a:endParaRPr lang="en-US" sz="1600" dirty="0"/>
          </a:p>
        </p:txBody>
      </p:sp>
      <p:sp>
        <p:nvSpPr>
          <p:cNvPr id="7" name="Text 3"/>
          <p:cNvSpPr/>
          <p:nvPr/>
        </p:nvSpPr>
        <p:spPr>
          <a:xfrm>
            <a:off x="5054600" y="3223895"/>
            <a:ext cx="6787515" cy="768350"/>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OOP Foundations</a:t>
            </a: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5899785"/>
            <a:ext cx="12190095" cy="958215"/>
          </a:xfrm>
          <a:prstGeom prst="rect">
            <a:avLst/>
          </a:prstGeom>
          <a:solidFill>
            <a:srgbClr val="B4CA7C"/>
          </a:solidFill>
          <a:ln/>
        </p:spPr>
      </p:sp>
      <p:sp>
        <p:nvSpPr>
          <p:cNvPr id="3" name="Text 1"/>
          <p:cNvSpPr/>
          <p:nvPr/>
        </p:nvSpPr>
        <p:spPr>
          <a:xfrm>
            <a:off x="0" y="5899785"/>
            <a:ext cx="12190095" cy="958215"/>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5400000">
            <a:off x="467360" y="410210"/>
            <a:ext cx="330200" cy="330200"/>
          </a:xfrm>
          <a:prstGeom prst="triangle">
            <a:avLst>
              <a:gd name="adj" fmla="val 50000"/>
            </a:avLst>
          </a:prstGeom>
          <a:solidFill>
            <a:srgbClr val="E0E9C9"/>
          </a:solidFill>
          <a:ln/>
        </p:spPr>
      </p:sp>
      <p:sp>
        <p:nvSpPr>
          <p:cNvPr id="5" name="Text 3"/>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5400000">
            <a:off x="594360" y="537210"/>
            <a:ext cx="330200" cy="330200"/>
          </a:xfrm>
          <a:prstGeom prst="triangle">
            <a:avLst>
              <a:gd name="adj" fmla="val 50000"/>
            </a:avLst>
          </a:prstGeom>
          <a:solidFill>
            <a:srgbClr val="5E927D"/>
          </a:solidFill>
          <a:ln/>
        </p:spPr>
      </p:sp>
      <p:sp>
        <p:nvSpPr>
          <p:cNvPr id="7" name="Text 5"/>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Text 6"/>
          <p:cNvSpPr/>
          <p:nvPr/>
        </p:nvSpPr>
        <p:spPr>
          <a:xfrm>
            <a:off x="1090930" y="408940"/>
            <a:ext cx="10782935" cy="521970"/>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From Functions to Classes</a:t>
            </a:r>
            <a:endParaRPr lang="en-US" sz="1600" dirty="0"/>
          </a:p>
        </p:txBody>
      </p:sp>
      <p:sp>
        <p:nvSpPr>
          <p:cNvPr id="9" name="Shape 7"/>
          <p:cNvSpPr/>
          <p:nvPr/>
        </p:nvSpPr>
        <p:spPr>
          <a:xfrm>
            <a:off x="4956175" y="2925445"/>
            <a:ext cx="6500495" cy="1539875"/>
          </a:xfrm>
          <a:prstGeom prst="roundRect">
            <a:avLst>
              <a:gd name="adj" fmla="val 11000"/>
            </a:avLst>
          </a:prstGeom>
          <a:solidFill>
            <a:srgbClr val="079F92"/>
          </a:solidFill>
          <a:ln w="19050">
            <a:solidFill>
              <a:srgbClr val="A0D1FA">
                <a:alpha val="43137"/>
              </a:srgbClr>
            </a:solidFill>
            <a:prstDash val="solid"/>
          </a:ln>
          <a:effectLst>
            <a:outerShdw blurRad="254000" dist="134704" dir="2700000" algn="bl" rotWithShape="0">
              <a:srgbClr val="1E69D5">
                <a:alpha val="10196"/>
              </a:srgbClr>
            </a:outerShdw>
          </a:effectLst>
        </p:spPr>
      </p:sp>
      <p:sp>
        <p:nvSpPr>
          <p:cNvPr id="10" name="Text 8"/>
          <p:cNvSpPr/>
          <p:nvPr/>
        </p:nvSpPr>
        <p:spPr>
          <a:xfrm>
            <a:off x="4956175" y="2925445"/>
            <a:ext cx="6500495" cy="153987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9"/>
          <p:cNvSpPr/>
          <p:nvPr/>
        </p:nvSpPr>
        <p:spPr>
          <a:xfrm>
            <a:off x="4956175" y="1461770"/>
            <a:ext cx="6500495" cy="1339215"/>
          </a:xfrm>
          <a:prstGeom prst="roundRect">
            <a:avLst>
              <a:gd name="adj" fmla="val 8155"/>
            </a:avLst>
          </a:prstGeom>
          <a:solidFill>
            <a:srgbClr val="FFFFFF"/>
          </a:solidFill>
          <a:ln w="19050">
            <a:solidFill>
              <a:srgbClr val="A0D1FA">
                <a:alpha val="43137"/>
              </a:srgbClr>
            </a:solidFill>
            <a:prstDash val="solid"/>
          </a:ln>
          <a:effectLst>
            <a:outerShdw blurRad="254000" dist="134704" dir="2700000" algn="bl" rotWithShape="0">
              <a:srgbClr val="1E69D5">
                <a:alpha val="10196"/>
              </a:srgbClr>
            </a:outerShdw>
          </a:effectLst>
        </p:spPr>
      </p:sp>
      <p:sp>
        <p:nvSpPr>
          <p:cNvPr id="12" name="Text 10"/>
          <p:cNvSpPr/>
          <p:nvPr/>
        </p:nvSpPr>
        <p:spPr>
          <a:xfrm>
            <a:off x="4956175" y="1461770"/>
            <a:ext cx="6500495" cy="1339215"/>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1"/>
          <p:cNvSpPr/>
          <p:nvPr/>
        </p:nvSpPr>
        <p:spPr>
          <a:xfrm>
            <a:off x="735965" y="1255395"/>
            <a:ext cx="10720070" cy="1545590"/>
          </a:xfrm>
          <a:prstGeom prst="roundRect">
            <a:avLst>
              <a:gd name="adj" fmla="val 8155"/>
            </a:avLst>
          </a:prstGeom>
          <a:solidFill>
            <a:srgbClr val="FFFFFF"/>
          </a:solidFill>
          <a:ln w="19050">
            <a:solidFill>
              <a:srgbClr val="DEEAE5">
                <a:alpha val="67059"/>
              </a:srgbClr>
            </a:solidFill>
            <a:prstDash val="solid"/>
          </a:ln>
          <a:effectLst>
            <a:outerShdw blurRad="254000" dist="134704" dir="2700000" algn="bl" rotWithShape="0">
              <a:srgbClr val="E0E9C9">
                <a:alpha val="10196"/>
              </a:srgbClr>
            </a:outerShdw>
          </a:effectLst>
        </p:spPr>
      </p:sp>
      <p:sp>
        <p:nvSpPr>
          <p:cNvPr id="14" name="Text 12"/>
          <p:cNvSpPr/>
          <p:nvPr/>
        </p:nvSpPr>
        <p:spPr>
          <a:xfrm>
            <a:off x="735965" y="1255395"/>
            <a:ext cx="10720070" cy="154559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735965" y="2931160"/>
            <a:ext cx="10720705" cy="1545590"/>
          </a:xfrm>
          <a:prstGeom prst="roundRect">
            <a:avLst>
              <a:gd name="adj" fmla="val 11000"/>
            </a:avLst>
          </a:prstGeom>
          <a:solidFill>
            <a:srgbClr val="B4CA7C"/>
          </a:solidFill>
          <a:ln w="19050">
            <a:solidFill>
              <a:srgbClr val="DEEAE5">
                <a:alpha val="43137"/>
              </a:srgbClr>
            </a:solidFill>
            <a:prstDash val="solid"/>
          </a:ln>
          <a:effectLst>
            <a:outerShdw blurRad="254000" dist="134704" dir="2700000" algn="bl" rotWithShape="0">
              <a:srgbClr val="E0E9C9">
                <a:alpha val="10196"/>
              </a:srgbClr>
            </a:outerShdw>
          </a:effectLst>
        </p:spPr>
      </p:sp>
      <p:sp>
        <p:nvSpPr>
          <p:cNvPr id="16" name="Text 14"/>
          <p:cNvSpPr/>
          <p:nvPr/>
        </p:nvSpPr>
        <p:spPr>
          <a:xfrm>
            <a:off x="735965" y="2931160"/>
            <a:ext cx="10720705" cy="1545590"/>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5"/>
          <p:cNvSpPr/>
          <p:nvPr/>
        </p:nvSpPr>
        <p:spPr>
          <a:xfrm>
            <a:off x="736600" y="4594860"/>
            <a:ext cx="10720070" cy="1590675"/>
          </a:xfrm>
          <a:prstGeom prst="roundRect">
            <a:avLst>
              <a:gd name="adj" fmla="val 10289"/>
            </a:avLst>
          </a:prstGeom>
          <a:solidFill>
            <a:srgbClr val="FFFFFF"/>
          </a:solidFill>
          <a:ln w="19050">
            <a:solidFill>
              <a:srgbClr val="DEEAE5">
                <a:alpha val="67059"/>
              </a:srgbClr>
            </a:solidFill>
            <a:prstDash val="solid"/>
          </a:ln>
          <a:effectLst>
            <a:outerShdw blurRad="254000" dist="134704" dir="2700000" algn="bl" rotWithShape="0">
              <a:srgbClr val="E0E9C9">
                <a:alpha val="10196"/>
              </a:srgbClr>
            </a:outerShdw>
          </a:effectLst>
        </p:spPr>
      </p:sp>
      <p:sp>
        <p:nvSpPr>
          <p:cNvPr id="18" name="Text 16"/>
          <p:cNvSpPr/>
          <p:nvPr/>
        </p:nvSpPr>
        <p:spPr>
          <a:xfrm>
            <a:off x="736600" y="4594860"/>
            <a:ext cx="10720070" cy="1590675"/>
          </a:xfrm>
          <a:prstGeom prst="rect">
            <a:avLst/>
          </a:prstGeom>
          <a:noFill/>
          <a:ln/>
        </p:spPr>
        <p:txBody>
          <a:bodyPr wrap="square" lIns="45720" tIns="91440" rIns="91440" bIns="45720" rtlCol="0" anchor="ctr"/>
          <a:lstStyle/>
          <a:p>
            <a:pPr>
              <a:lnSpc>
                <a:spcPct val="100000"/>
              </a:lnSpc>
            </a:pPr>
            <a:endParaRPr lang="en-US" sz="1600" dirty="0"/>
          </a:p>
        </p:txBody>
      </p:sp>
      <p:sp>
        <p:nvSpPr>
          <p:cNvPr id="19" name="Text 17"/>
          <p:cNvSpPr/>
          <p:nvPr/>
        </p:nvSpPr>
        <p:spPr>
          <a:xfrm>
            <a:off x="929005" y="1496695"/>
            <a:ext cx="10249200" cy="398780"/>
          </a:xfrm>
          <a:prstGeom prst="rect">
            <a:avLst/>
          </a:prstGeom>
          <a:noFill/>
          <a:ln/>
        </p:spPr>
        <p:txBody>
          <a:bodyPr wrap="square" lIns="91440" tIns="45720" rIns="91440" bIns="45720" rtlCol="0" anchor="t">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Introduction to OOP</a:t>
            </a:r>
            <a:endParaRPr lang="en-US" sz="1600" dirty="0"/>
          </a:p>
        </p:txBody>
      </p:sp>
      <p:sp>
        <p:nvSpPr>
          <p:cNvPr id="20" name="Text 18"/>
          <p:cNvSpPr/>
          <p:nvPr/>
        </p:nvSpPr>
        <p:spPr>
          <a:xfrm>
            <a:off x="929005" y="1983740"/>
            <a:ext cx="10249200" cy="650240"/>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Object-Oriented Programming (OOP) is a paradigm that uses objects and classes to structure code. It promotes reusability, modularity, and readability. OOP allows you to encapsulate data and behavior into a single unit, making code easier to manage and maintain.</a:t>
            </a:r>
            <a:endParaRPr lang="en-US" sz="1600" dirty="0"/>
          </a:p>
        </p:txBody>
      </p:sp>
      <p:sp>
        <p:nvSpPr>
          <p:cNvPr id="21" name="Text 19"/>
          <p:cNvSpPr/>
          <p:nvPr/>
        </p:nvSpPr>
        <p:spPr>
          <a:xfrm>
            <a:off x="929005" y="3118485"/>
            <a:ext cx="10249200" cy="398780"/>
          </a:xfrm>
          <a:prstGeom prst="rect">
            <a:avLst/>
          </a:prstGeom>
          <a:noFill/>
          <a:ln/>
        </p:spPr>
        <p:txBody>
          <a:bodyPr wrap="square" lIns="91440" tIns="45720" rIns="91440" bIns="45720" rtlCol="0" anchor="t">
            <a:spAutoFit/>
          </a:bodyPr>
          <a:lstStyle/>
          <a:p>
            <a:pPr>
              <a:lnSpc>
                <a:spcPct val="100000"/>
              </a:lnSpc>
            </a:pPr>
            <a:r>
              <a:rPr lang="en-US" sz="2000" b="1" dirty="0">
                <a:solidFill>
                  <a:srgbClr val="FFFFFF"/>
                </a:solidFill>
                <a:latin typeface="MiSans" pitchFamily="34" charset="0"/>
                <a:ea typeface="MiSans" pitchFamily="34" charset="-122"/>
                <a:cs typeface="MiSans" pitchFamily="34" charset="-120"/>
              </a:rPr>
              <a:t>Classes as Blueprints</a:t>
            </a:r>
            <a:endParaRPr lang="en-US" sz="1600" dirty="0"/>
          </a:p>
        </p:txBody>
      </p:sp>
      <p:sp>
        <p:nvSpPr>
          <p:cNvPr id="22" name="Text 20"/>
          <p:cNvSpPr/>
          <p:nvPr/>
        </p:nvSpPr>
        <p:spPr>
          <a:xfrm>
            <a:off x="929005" y="3617595"/>
            <a:ext cx="10249200" cy="650240"/>
          </a:xfrm>
          <a:prstGeom prst="rect">
            <a:avLst/>
          </a:prstGeom>
          <a:noFill/>
          <a:ln/>
        </p:spPr>
        <p:txBody>
          <a:bodyPr wrap="square" lIns="91440" tIns="45720" rIns="9144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A class is a blueprint for creating objects. It defines the attributes and methods that an object will have. The __init__ method initializes the object's attributes. For example, a Car class can have attributes like make, model, and year, and methods like display_info and calculate_age.</a:t>
            </a:r>
            <a:endParaRPr lang="en-US" sz="1600" dirty="0"/>
          </a:p>
        </p:txBody>
      </p:sp>
      <p:sp>
        <p:nvSpPr>
          <p:cNvPr id="23" name="Text 21"/>
          <p:cNvSpPr/>
          <p:nvPr/>
        </p:nvSpPr>
        <p:spPr>
          <a:xfrm>
            <a:off x="929005" y="4831080"/>
            <a:ext cx="10249200" cy="398780"/>
          </a:xfrm>
          <a:prstGeom prst="rect">
            <a:avLst/>
          </a:prstGeom>
          <a:noFill/>
          <a:ln/>
        </p:spPr>
        <p:txBody>
          <a:bodyPr wrap="square" lIns="91440" tIns="45720" rIns="91440" bIns="45720" rtlCol="0" anchor="t">
            <a:spAutoFit/>
          </a:bodyPr>
          <a:lstStyle/>
          <a:p>
            <a:pPr>
              <a:lnSpc>
                <a:spcPct val="100000"/>
              </a:lnSpc>
            </a:pPr>
            <a:r>
              <a:rPr lang="en-US" sz="2000" b="1" dirty="0">
                <a:solidFill>
                  <a:srgbClr val="000000"/>
                </a:solidFill>
                <a:latin typeface="MiSans" pitchFamily="34" charset="0"/>
                <a:ea typeface="MiSans" pitchFamily="34" charset="-122"/>
                <a:cs typeface="MiSans" pitchFamily="34" charset="-120"/>
              </a:rPr>
              <a:t>Objects as Instances</a:t>
            </a:r>
            <a:endParaRPr lang="en-US" sz="1600" dirty="0"/>
          </a:p>
        </p:txBody>
      </p:sp>
      <p:sp>
        <p:nvSpPr>
          <p:cNvPr id="24" name="Text 22"/>
          <p:cNvSpPr/>
          <p:nvPr/>
        </p:nvSpPr>
        <p:spPr>
          <a:xfrm>
            <a:off x="929005" y="5386705"/>
            <a:ext cx="10249200" cy="650240"/>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An object is an instance of a class. You can create multiple objects from a single class, each with its own set of attributes. For example, creating two Car objects allows you to store and manipulate data for different cars independently.</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8:00-d2nfa818bjvh7rlj0gsg.png"/>
          <p:cNvPicPr>
            <a:picLocks noChangeAspect="1"/>
          </p:cNvPicPr>
          <p:nvPr/>
        </p:nvPicPr>
        <p:blipFill>
          <a:blip r:embed="rId3"/>
          <a:srcRect t="27" b="27"/>
          <a:stretch/>
        </p:blipFill>
        <p:spPr>
          <a:xfrm>
            <a:off x="1071245" y="1325880"/>
            <a:ext cx="3477260" cy="2057400"/>
          </a:xfrm>
          <a:prstGeom prst="rect">
            <a:avLst/>
          </a:prstGeom>
        </p:spPr>
      </p:pic>
      <p:sp>
        <p:nvSpPr>
          <p:cNvPr id="3" name="Shape 0"/>
          <p:cNvSpPr/>
          <p:nvPr/>
        </p:nvSpPr>
        <p:spPr>
          <a:xfrm>
            <a:off x="638810" y="6362065"/>
            <a:ext cx="215900" cy="215900"/>
          </a:xfrm>
          <a:prstGeom prst="roundRect">
            <a:avLst>
              <a:gd name="adj" fmla="val 50000"/>
            </a:avLst>
          </a:prstGeom>
          <a:solidFill>
            <a:srgbClr val="5E927D"/>
          </a:solidFill>
          <a:ln/>
        </p:spPr>
      </p:sp>
      <p:sp>
        <p:nvSpPr>
          <p:cNvPr id="4"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6"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rot="5400000">
            <a:off x="467360" y="410210"/>
            <a:ext cx="330200" cy="330200"/>
          </a:xfrm>
          <a:prstGeom prst="triangle">
            <a:avLst>
              <a:gd name="adj" fmla="val 50000"/>
            </a:avLst>
          </a:prstGeom>
          <a:solidFill>
            <a:srgbClr val="E0E9C9"/>
          </a:solidFill>
          <a:ln/>
        </p:spPr>
      </p:sp>
      <p:sp>
        <p:nvSpPr>
          <p:cNvPr id="8"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rot="5400000">
            <a:off x="594360" y="537210"/>
            <a:ext cx="330200" cy="330200"/>
          </a:xfrm>
          <a:prstGeom prst="triangle">
            <a:avLst>
              <a:gd name="adj" fmla="val 50000"/>
            </a:avLst>
          </a:prstGeom>
          <a:solidFill>
            <a:srgbClr val="5E927D"/>
          </a:solidFill>
          <a:ln/>
        </p:spPr>
      </p:sp>
      <p:sp>
        <p:nvSpPr>
          <p:cNvPr id="10"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8"/>
          <p:cNvSpPr/>
          <p:nvPr/>
        </p:nvSpPr>
        <p:spPr>
          <a:xfrm>
            <a:off x="1090930" y="408940"/>
            <a:ext cx="10782935" cy="521970"/>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Attributes Meet Methods</a:t>
            </a:r>
            <a:endParaRPr lang="en-US" sz="1600" dirty="0"/>
          </a:p>
        </p:txBody>
      </p:sp>
      <p:pic>
        <p:nvPicPr>
          <p:cNvPr id="12" name="Image 1" descr="https://kimi-img.moonshot.cn/pub/slides/slides_tmpl/image/25-08-27-20:08:00-d2nfa818bjvh7rlj0gtg.png"/>
          <p:cNvPicPr>
            <a:picLocks noChangeAspect="1"/>
          </p:cNvPicPr>
          <p:nvPr/>
        </p:nvPicPr>
        <p:blipFill>
          <a:blip r:embed="rId4"/>
          <a:srcRect t="75" b="75"/>
          <a:stretch/>
        </p:blipFill>
        <p:spPr>
          <a:xfrm>
            <a:off x="7642860" y="3690620"/>
            <a:ext cx="3459480" cy="2099945"/>
          </a:xfrm>
          <a:prstGeom prst="rect">
            <a:avLst/>
          </a:prstGeom>
        </p:spPr>
      </p:pic>
      <p:sp>
        <p:nvSpPr>
          <p:cNvPr id="13" name="Shape 9"/>
          <p:cNvSpPr/>
          <p:nvPr/>
        </p:nvSpPr>
        <p:spPr>
          <a:xfrm>
            <a:off x="1059180" y="3534410"/>
            <a:ext cx="10080000" cy="0"/>
          </a:xfrm>
          <a:prstGeom prst="line">
            <a:avLst/>
          </a:prstGeom>
          <a:noFill/>
          <a:ln w="19050">
            <a:solidFill>
              <a:srgbClr val="9FB26A"/>
            </a:solidFill>
            <a:prstDash val="solid"/>
            <a:headEnd type="none"/>
            <a:tailEnd type="none"/>
          </a:ln>
        </p:spPr>
      </p:sp>
      <p:pic>
        <p:nvPicPr>
          <p:cNvPr id="14" name="Image 2" descr="https://kimi-img.moonshot.cn/pub/slides/slides_tmpl/image/25-08-27-20:08:01-d2nfa898bjvh7rlj0gu0.png"/>
          <p:cNvPicPr>
            <a:picLocks noChangeAspect="1"/>
          </p:cNvPicPr>
          <p:nvPr/>
        </p:nvPicPr>
        <p:blipFill>
          <a:blip r:embed="rId5"/>
          <a:srcRect t="135" b="135"/>
          <a:stretch/>
        </p:blipFill>
        <p:spPr>
          <a:xfrm>
            <a:off x="7642860" y="3690620"/>
            <a:ext cx="3453765" cy="2115820"/>
          </a:xfrm>
          <a:prstGeom prst="rect">
            <a:avLst/>
          </a:prstGeom>
        </p:spPr>
      </p:pic>
      <p:sp>
        <p:nvSpPr>
          <p:cNvPr id="15" name="Text 10"/>
          <p:cNvSpPr/>
          <p:nvPr/>
        </p:nvSpPr>
        <p:spPr>
          <a:xfrm>
            <a:off x="4719955" y="1363980"/>
            <a:ext cx="6373495" cy="398780"/>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Defining Attributes</a:t>
            </a:r>
            <a:endParaRPr lang="en-US" sz="1600" dirty="0"/>
          </a:p>
        </p:txBody>
      </p:sp>
      <p:sp>
        <p:nvSpPr>
          <p:cNvPr id="16" name="Text 11"/>
          <p:cNvSpPr/>
          <p:nvPr/>
        </p:nvSpPr>
        <p:spPr>
          <a:xfrm>
            <a:off x="4719955" y="1791335"/>
            <a:ext cx="6382385" cy="1370965"/>
          </a:xfrm>
          <a:prstGeom prst="rect">
            <a:avLst/>
          </a:prstGeom>
          <a:noFill/>
          <a:ln/>
        </p:spPr>
        <p:txBody>
          <a:bodyPr wrap="square" lIns="91440" tIns="45720" rIns="91440" bIns="45720" rtlCol="0" anchor="t">
            <a:spAutoFit/>
          </a:bodyPr>
          <a:lstStyle/>
          <a:p>
            <a:pPr>
              <a:lnSpc>
                <a:spcPct val="130000"/>
              </a:lnSpc>
            </a:pPr>
            <a:r>
              <a:rPr lang="en-US" sz="1600" dirty="0">
                <a:solidFill>
                  <a:srgbClr val="2B2F36"/>
                </a:solidFill>
                <a:latin typeface="MiSans" pitchFamily="34" charset="0"/>
                <a:ea typeface="MiSans" pitchFamily="34" charset="-122"/>
                <a:cs typeface="MiSans" pitchFamily="34" charset="-120"/>
              </a:rPr>
              <a:t>Attributes are variables that hold data for an object. They are defined inside the __init__ method. For example, in a Person class, attributes might include name, age, and address. These attributes are initialized when an object is created.</a:t>
            </a:r>
            <a:endParaRPr lang="en-US" sz="1600" dirty="0"/>
          </a:p>
        </p:txBody>
      </p:sp>
      <p:sp>
        <p:nvSpPr>
          <p:cNvPr id="17" name="Text 12"/>
          <p:cNvSpPr/>
          <p:nvPr/>
        </p:nvSpPr>
        <p:spPr>
          <a:xfrm>
            <a:off x="1071245" y="3797300"/>
            <a:ext cx="6373495" cy="398780"/>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Adding Methods</a:t>
            </a:r>
            <a:endParaRPr lang="en-US" sz="1600" dirty="0"/>
          </a:p>
        </p:txBody>
      </p:sp>
      <p:sp>
        <p:nvSpPr>
          <p:cNvPr id="18" name="Text 13"/>
          <p:cNvSpPr/>
          <p:nvPr/>
        </p:nvSpPr>
        <p:spPr>
          <a:xfrm>
            <a:off x="1071245" y="4224655"/>
            <a:ext cx="6382385" cy="1370965"/>
          </a:xfrm>
          <a:prstGeom prst="rect">
            <a:avLst/>
          </a:prstGeom>
          <a:noFill/>
          <a:ln/>
        </p:spPr>
        <p:txBody>
          <a:bodyPr wrap="square" lIns="91440" tIns="45720" rIns="91440" bIns="45720" rtlCol="0" anchor="t">
            <a:spAutoFit/>
          </a:bodyPr>
          <a:lstStyle/>
          <a:p>
            <a:pPr>
              <a:lnSpc>
                <a:spcPct val="130000"/>
              </a:lnSpc>
            </a:pPr>
            <a:r>
              <a:rPr lang="en-US" sz="1600" dirty="0">
                <a:solidFill>
                  <a:srgbClr val="2B2F36"/>
                </a:solidFill>
                <a:latin typeface="MiSans" pitchFamily="34" charset="0"/>
                <a:ea typeface="MiSans" pitchFamily="34" charset="-122"/>
                <a:cs typeface="MiSans" pitchFamily="34" charset="-120"/>
              </a:rPr>
              <a:t>Methods are functions that belong to a class. They define the behavior of an object. For example, a method called greet in a Person class can print a personalized greeting. Methods use the self parameter to access the object's attributes.</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322070"/>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02</a:t>
            </a:r>
            <a:endParaRPr lang="en-US" sz="1600" dirty="0"/>
          </a:p>
        </p:txBody>
      </p:sp>
      <p:sp>
        <p:nvSpPr>
          <p:cNvPr id="7" name="Text 3"/>
          <p:cNvSpPr/>
          <p:nvPr/>
        </p:nvSpPr>
        <p:spPr>
          <a:xfrm>
            <a:off x="5054600" y="3223895"/>
            <a:ext cx="6787515" cy="768350"/>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Hands-on Classes</a:t>
            </a: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638810" y="6362065"/>
            <a:ext cx="215900" cy="215900"/>
          </a:xfrm>
          <a:prstGeom prst="roundRect">
            <a:avLst>
              <a:gd name="adj" fmla="val 50000"/>
            </a:avLst>
          </a:prstGeom>
          <a:solidFill>
            <a:srgbClr val="5E927D"/>
          </a:solidFill>
          <a:ln/>
        </p:spPr>
      </p:sp>
      <p:sp>
        <p:nvSpPr>
          <p:cNvPr id="3"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5"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5400000">
            <a:off x="467360" y="410210"/>
            <a:ext cx="330200" cy="330200"/>
          </a:xfrm>
          <a:prstGeom prst="triangle">
            <a:avLst>
              <a:gd name="adj" fmla="val 50000"/>
            </a:avLst>
          </a:prstGeom>
          <a:solidFill>
            <a:srgbClr val="E0E9C9"/>
          </a:solidFill>
          <a:ln/>
        </p:spPr>
      </p:sp>
      <p:sp>
        <p:nvSpPr>
          <p:cNvPr id="7"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rot="5400000">
            <a:off x="594360" y="537210"/>
            <a:ext cx="330200" cy="330200"/>
          </a:xfrm>
          <a:prstGeom prst="triangle">
            <a:avLst>
              <a:gd name="adj" fmla="val 50000"/>
            </a:avLst>
          </a:prstGeom>
          <a:solidFill>
            <a:srgbClr val="5E927D"/>
          </a:solidFill>
          <a:ln/>
        </p:spPr>
      </p:sp>
      <p:sp>
        <p:nvSpPr>
          <p:cNvPr id="9"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1090930" y="408940"/>
            <a:ext cx="10782935" cy="521970"/>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Build a Car Blueprint</a:t>
            </a:r>
            <a:endParaRPr lang="en-US" sz="1600" dirty="0"/>
          </a:p>
        </p:txBody>
      </p:sp>
      <p:sp>
        <p:nvSpPr>
          <p:cNvPr id="11" name="Shape 9"/>
          <p:cNvSpPr/>
          <p:nvPr/>
        </p:nvSpPr>
        <p:spPr>
          <a:xfrm>
            <a:off x="706755" y="1446530"/>
            <a:ext cx="2581910" cy="4603115"/>
          </a:xfrm>
          <a:prstGeom prst="rect">
            <a:avLst/>
          </a:prstGeom>
          <a:solidFill>
            <a:srgbClr val="FFFFFF"/>
          </a:solidFill>
          <a:ln w="3175">
            <a:solidFill>
              <a:srgbClr val="DEEAE5">
                <a:alpha val="45882"/>
              </a:srgbClr>
            </a:solidFill>
            <a:prstDash val="solid"/>
          </a:ln>
          <a:effectLst>
            <a:outerShdw blurRad="50800" dist="26941" dir="2700000" algn="bl" rotWithShape="0">
              <a:srgbClr val="000000">
                <a:alpha val="40000"/>
              </a:srgbClr>
            </a:outerShdw>
          </a:effectLst>
        </p:spPr>
      </p:sp>
      <p:sp>
        <p:nvSpPr>
          <p:cNvPr id="12" name="Text 10"/>
          <p:cNvSpPr/>
          <p:nvPr/>
        </p:nvSpPr>
        <p:spPr>
          <a:xfrm>
            <a:off x="706755" y="1446530"/>
            <a:ext cx="2581910" cy="4603115"/>
          </a:xfrm>
          <a:prstGeom prst="rect">
            <a:avLst/>
          </a:prstGeom>
          <a:noFill/>
          <a:ln/>
        </p:spPr>
        <p:txBody>
          <a:bodyPr wrap="square" lIns="935990" tIns="215900" rIns="215900" bIns="36195" rtlCol="0" anchor="ctr"/>
          <a:lstStyle/>
          <a:p>
            <a:pPr>
              <a:lnSpc>
                <a:spcPct val="100000"/>
              </a:lnSpc>
            </a:pPr>
            <a:endParaRPr lang="en-US" sz="1600" dirty="0"/>
          </a:p>
        </p:txBody>
      </p:sp>
      <p:sp>
        <p:nvSpPr>
          <p:cNvPr id="13" name="Shape 11"/>
          <p:cNvSpPr/>
          <p:nvPr/>
        </p:nvSpPr>
        <p:spPr>
          <a:xfrm>
            <a:off x="1577975" y="1303655"/>
            <a:ext cx="191770" cy="141605"/>
          </a:xfrm>
          <a:custGeom>
            <a:avLst/>
            <a:gdLst/>
            <a:ahLst/>
            <a:cxnLst/>
            <a:rect l="l" t="t" r="r" b="b"/>
            <a:pathLst>
              <a:path w="191770" h="141605">
                <a:moveTo>
                  <a:pt x="95885" y="0"/>
                </a:moveTo>
                <a:cubicBezTo>
                  <a:pt x="148904" y="0"/>
                  <a:pt x="191770" y="54851"/>
                  <a:pt x="191770" y="123135"/>
                </a:cubicBezTo>
                <a:cubicBezTo>
                  <a:pt x="191770" y="129292"/>
                  <a:pt x="191206" y="135448"/>
                  <a:pt x="190642" y="141605"/>
                </a:cubicBezTo>
                <a:lnTo>
                  <a:pt x="190642" y="141605"/>
                </a:lnTo>
                <a:lnTo>
                  <a:pt x="1128" y="141605"/>
                </a:lnTo>
                <a:lnTo>
                  <a:pt x="1128" y="141605"/>
                </a:lnTo>
                <a:cubicBezTo>
                  <a:pt x="564" y="135448"/>
                  <a:pt x="0" y="129292"/>
                  <a:pt x="0" y="123135"/>
                </a:cubicBezTo>
                <a:cubicBezTo>
                  <a:pt x="0" y="54851"/>
                  <a:pt x="42866" y="0"/>
                  <a:pt x="95885" y="0"/>
                </a:cubicBezTo>
                <a:close/>
              </a:path>
            </a:pathLst>
          </a:custGeom>
          <a:solidFill>
            <a:srgbClr val="466D5E"/>
          </a:solidFill>
          <a:ln/>
        </p:spPr>
      </p:sp>
      <p:sp>
        <p:nvSpPr>
          <p:cNvPr id="14" name="Text 12"/>
          <p:cNvSpPr/>
          <p:nvPr/>
        </p:nvSpPr>
        <p:spPr>
          <a:xfrm>
            <a:off x="1577975" y="1303655"/>
            <a:ext cx="191770" cy="141605"/>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3"/>
          <p:cNvSpPr/>
          <p:nvPr/>
        </p:nvSpPr>
        <p:spPr>
          <a:xfrm>
            <a:off x="1325245" y="5982970"/>
            <a:ext cx="1344930" cy="67310"/>
          </a:xfrm>
          <a:prstGeom prst="roundRect">
            <a:avLst>
              <a:gd name="adj" fmla="val 16667"/>
            </a:avLst>
          </a:prstGeom>
          <a:gradFill flip="none" rotWithShape="1">
            <a:gsLst>
              <a:gs pos="0">
                <a:srgbClr val="C5D1A5"/>
              </a:gs>
              <a:gs pos="71000">
                <a:srgbClr val="9FB26A"/>
              </a:gs>
              <a:gs pos="100000">
                <a:srgbClr val="9FB26A"/>
              </a:gs>
            </a:gsLst>
            <a:lin ang="2700000" scaled="1"/>
          </a:gradFill>
          <a:ln/>
        </p:spPr>
      </p:sp>
      <p:sp>
        <p:nvSpPr>
          <p:cNvPr id="16" name="Text 14"/>
          <p:cNvSpPr/>
          <p:nvPr/>
        </p:nvSpPr>
        <p:spPr>
          <a:xfrm>
            <a:off x="1325245" y="5982970"/>
            <a:ext cx="1344930" cy="67310"/>
          </a:xfrm>
          <a:prstGeom prst="rect">
            <a:avLst/>
          </a:prstGeom>
          <a:noFill/>
          <a:ln/>
        </p:spPr>
        <p:txBody>
          <a:bodyPr wrap="square" lIns="45720" tIns="91440" rIns="179705" bIns="45720" rtlCol="0" anchor="ctr"/>
          <a:lstStyle/>
          <a:p>
            <a:pPr>
              <a:lnSpc>
                <a:spcPct val="100000"/>
              </a:lnSpc>
            </a:pPr>
            <a:endParaRPr lang="en-US" sz="1600" dirty="0"/>
          </a:p>
        </p:txBody>
      </p:sp>
      <p:sp>
        <p:nvSpPr>
          <p:cNvPr id="17" name="Shape 15"/>
          <p:cNvSpPr/>
          <p:nvPr/>
        </p:nvSpPr>
        <p:spPr>
          <a:xfrm>
            <a:off x="3428365" y="1446530"/>
            <a:ext cx="2581910" cy="4603115"/>
          </a:xfrm>
          <a:prstGeom prst="rect">
            <a:avLst/>
          </a:prstGeom>
          <a:solidFill>
            <a:srgbClr val="FFFFFF"/>
          </a:solidFill>
          <a:ln w="3175">
            <a:solidFill>
              <a:srgbClr val="DEEAE5">
                <a:alpha val="45882"/>
              </a:srgbClr>
            </a:solidFill>
            <a:prstDash val="solid"/>
          </a:ln>
          <a:effectLst>
            <a:outerShdw blurRad="50800" dist="26941" dir="2700000" algn="bl" rotWithShape="0">
              <a:srgbClr val="000000">
                <a:alpha val="40000"/>
              </a:srgbClr>
            </a:outerShdw>
          </a:effectLst>
        </p:spPr>
      </p:sp>
      <p:sp>
        <p:nvSpPr>
          <p:cNvPr id="18" name="Text 16"/>
          <p:cNvSpPr/>
          <p:nvPr/>
        </p:nvSpPr>
        <p:spPr>
          <a:xfrm>
            <a:off x="3428365" y="1446530"/>
            <a:ext cx="2581910" cy="4603115"/>
          </a:xfrm>
          <a:prstGeom prst="rect">
            <a:avLst/>
          </a:prstGeom>
          <a:noFill/>
          <a:ln/>
        </p:spPr>
        <p:txBody>
          <a:bodyPr wrap="square" lIns="935990" tIns="215900" rIns="215900" bIns="36195" rtlCol="0" anchor="ctr"/>
          <a:lstStyle/>
          <a:p>
            <a:pPr>
              <a:lnSpc>
                <a:spcPct val="100000"/>
              </a:lnSpc>
            </a:pPr>
            <a:endParaRPr lang="en-US" sz="1600" dirty="0"/>
          </a:p>
        </p:txBody>
      </p:sp>
      <p:sp>
        <p:nvSpPr>
          <p:cNvPr id="19" name="Shape 17"/>
          <p:cNvSpPr/>
          <p:nvPr/>
        </p:nvSpPr>
        <p:spPr>
          <a:xfrm>
            <a:off x="4299585" y="1303655"/>
            <a:ext cx="191770" cy="141605"/>
          </a:xfrm>
          <a:custGeom>
            <a:avLst/>
            <a:gdLst/>
            <a:ahLst/>
            <a:cxnLst/>
            <a:rect l="l" t="t" r="r" b="b"/>
            <a:pathLst>
              <a:path w="191770" h="141605">
                <a:moveTo>
                  <a:pt x="95885" y="0"/>
                </a:moveTo>
                <a:cubicBezTo>
                  <a:pt x="148904" y="0"/>
                  <a:pt x="191770" y="54851"/>
                  <a:pt x="191770" y="123135"/>
                </a:cubicBezTo>
                <a:cubicBezTo>
                  <a:pt x="191770" y="129292"/>
                  <a:pt x="191206" y="135448"/>
                  <a:pt x="190642" y="141605"/>
                </a:cubicBezTo>
                <a:lnTo>
                  <a:pt x="190642" y="141605"/>
                </a:lnTo>
                <a:lnTo>
                  <a:pt x="1128" y="141605"/>
                </a:lnTo>
                <a:lnTo>
                  <a:pt x="1128" y="141605"/>
                </a:lnTo>
                <a:cubicBezTo>
                  <a:pt x="564" y="135448"/>
                  <a:pt x="0" y="129292"/>
                  <a:pt x="0" y="123135"/>
                </a:cubicBezTo>
                <a:cubicBezTo>
                  <a:pt x="0" y="54851"/>
                  <a:pt x="42866" y="0"/>
                  <a:pt x="95885" y="0"/>
                </a:cubicBezTo>
                <a:close/>
              </a:path>
            </a:pathLst>
          </a:custGeom>
          <a:solidFill>
            <a:srgbClr val="466D5E"/>
          </a:solidFill>
          <a:ln/>
        </p:spPr>
      </p:sp>
      <p:sp>
        <p:nvSpPr>
          <p:cNvPr id="20" name="Text 18"/>
          <p:cNvSpPr/>
          <p:nvPr/>
        </p:nvSpPr>
        <p:spPr>
          <a:xfrm>
            <a:off x="4299585" y="1303655"/>
            <a:ext cx="191770" cy="141605"/>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9"/>
          <p:cNvSpPr/>
          <p:nvPr/>
        </p:nvSpPr>
        <p:spPr>
          <a:xfrm>
            <a:off x="4046855" y="5982970"/>
            <a:ext cx="1344930" cy="67310"/>
          </a:xfrm>
          <a:prstGeom prst="roundRect">
            <a:avLst>
              <a:gd name="adj" fmla="val 16667"/>
            </a:avLst>
          </a:prstGeom>
          <a:gradFill flip="none" rotWithShape="1">
            <a:gsLst>
              <a:gs pos="0">
                <a:srgbClr val="C5D1A5"/>
              </a:gs>
              <a:gs pos="71000">
                <a:srgbClr val="9FB26A"/>
              </a:gs>
              <a:gs pos="100000">
                <a:srgbClr val="9FB26A"/>
              </a:gs>
            </a:gsLst>
            <a:lin ang="2700000" scaled="1"/>
          </a:gradFill>
          <a:ln/>
        </p:spPr>
      </p:sp>
      <p:sp>
        <p:nvSpPr>
          <p:cNvPr id="22" name="Text 20"/>
          <p:cNvSpPr/>
          <p:nvPr/>
        </p:nvSpPr>
        <p:spPr>
          <a:xfrm>
            <a:off x="4046855" y="5982970"/>
            <a:ext cx="1344930" cy="67310"/>
          </a:xfrm>
          <a:prstGeom prst="rect">
            <a:avLst/>
          </a:prstGeom>
          <a:noFill/>
          <a:ln/>
        </p:spPr>
        <p:txBody>
          <a:bodyPr wrap="square" lIns="45720" tIns="91440" rIns="179705" bIns="45720" rtlCol="0" anchor="ctr"/>
          <a:lstStyle/>
          <a:p>
            <a:pPr>
              <a:lnSpc>
                <a:spcPct val="100000"/>
              </a:lnSpc>
            </a:pPr>
            <a:endParaRPr lang="en-US" sz="1600" dirty="0"/>
          </a:p>
        </p:txBody>
      </p:sp>
      <p:sp>
        <p:nvSpPr>
          <p:cNvPr id="23" name="Shape 21"/>
          <p:cNvSpPr/>
          <p:nvPr/>
        </p:nvSpPr>
        <p:spPr>
          <a:xfrm>
            <a:off x="8871585" y="1446530"/>
            <a:ext cx="2581910" cy="4603115"/>
          </a:xfrm>
          <a:prstGeom prst="rect">
            <a:avLst/>
          </a:prstGeom>
          <a:solidFill>
            <a:srgbClr val="FFFFFF"/>
          </a:solidFill>
          <a:ln w="3175">
            <a:solidFill>
              <a:srgbClr val="DEEAE5">
                <a:alpha val="45882"/>
              </a:srgbClr>
            </a:solidFill>
            <a:prstDash val="solid"/>
          </a:ln>
          <a:effectLst>
            <a:outerShdw blurRad="50800" dist="26941" dir="2700000" algn="bl" rotWithShape="0">
              <a:srgbClr val="000000">
                <a:alpha val="40000"/>
              </a:srgbClr>
            </a:outerShdw>
          </a:effectLst>
        </p:spPr>
      </p:sp>
      <p:sp>
        <p:nvSpPr>
          <p:cNvPr id="24" name="Text 22"/>
          <p:cNvSpPr/>
          <p:nvPr/>
        </p:nvSpPr>
        <p:spPr>
          <a:xfrm>
            <a:off x="8871585" y="1446530"/>
            <a:ext cx="2581910" cy="4603115"/>
          </a:xfrm>
          <a:prstGeom prst="rect">
            <a:avLst/>
          </a:prstGeom>
          <a:noFill/>
          <a:ln/>
        </p:spPr>
        <p:txBody>
          <a:bodyPr wrap="square" lIns="935990" tIns="215900" rIns="215900" bIns="36195" rtlCol="0" anchor="ctr"/>
          <a:lstStyle/>
          <a:p>
            <a:pPr>
              <a:lnSpc>
                <a:spcPct val="100000"/>
              </a:lnSpc>
            </a:pPr>
            <a:endParaRPr lang="en-US" sz="1600" dirty="0"/>
          </a:p>
        </p:txBody>
      </p:sp>
      <p:sp>
        <p:nvSpPr>
          <p:cNvPr id="25" name="Shape 23"/>
          <p:cNvSpPr/>
          <p:nvPr/>
        </p:nvSpPr>
        <p:spPr>
          <a:xfrm>
            <a:off x="9742805" y="1303655"/>
            <a:ext cx="191770" cy="141605"/>
          </a:xfrm>
          <a:custGeom>
            <a:avLst/>
            <a:gdLst/>
            <a:ahLst/>
            <a:cxnLst/>
            <a:rect l="l" t="t" r="r" b="b"/>
            <a:pathLst>
              <a:path w="191770" h="141605">
                <a:moveTo>
                  <a:pt x="95885" y="0"/>
                </a:moveTo>
                <a:cubicBezTo>
                  <a:pt x="148904" y="0"/>
                  <a:pt x="191770" y="54851"/>
                  <a:pt x="191770" y="123135"/>
                </a:cubicBezTo>
                <a:cubicBezTo>
                  <a:pt x="191770" y="129292"/>
                  <a:pt x="191206" y="135448"/>
                  <a:pt x="190642" y="141605"/>
                </a:cubicBezTo>
                <a:lnTo>
                  <a:pt x="190642" y="141605"/>
                </a:lnTo>
                <a:lnTo>
                  <a:pt x="1128" y="141605"/>
                </a:lnTo>
                <a:lnTo>
                  <a:pt x="1128" y="141605"/>
                </a:lnTo>
                <a:cubicBezTo>
                  <a:pt x="564" y="135448"/>
                  <a:pt x="0" y="129292"/>
                  <a:pt x="0" y="123135"/>
                </a:cubicBezTo>
                <a:cubicBezTo>
                  <a:pt x="0" y="54851"/>
                  <a:pt x="42866" y="0"/>
                  <a:pt x="95885" y="0"/>
                </a:cubicBezTo>
                <a:close/>
              </a:path>
            </a:pathLst>
          </a:custGeom>
          <a:solidFill>
            <a:srgbClr val="466D5E"/>
          </a:solidFill>
          <a:ln/>
        </p:spPr>
      </p:sp>
      <p:sp>
        <p:nvSpPr>
          <p:cNvPr id="26" name="Text 24"/>
          <p:cNvSpPr/>
          <p:nvPr/>
        </p:nvSpPr>
        <p:spPr>
          <a:xfrm>
            <a:off x="9742805" y="1303655"/>
            <a:ext cx="191770" cy="141605"/>
          </a:xfrm>
          <a:prstGeom prst="rect">
            <a:avLst/>
          </a:prstGeom>
          <a:noFill/>
          <a:ln/>
        </p:spPr>
        <p:txBody>
          <a:bodyPr wrap="square" lIns="45720" tIns="91440" rIns="91440" bIns="45720" rtlCol="0" anchor="ctr"/>
          <a:lstStyle/>
          <a:p>
            <a:pPr>
              <a:lnSpc>
                <a:spcPct val="100000"/>
              </a:lnSpc>
            </a:pPr>
            <a:endParaRPr lang="en-US" sz="1600" dirty="0"/>
          </a:p>
        </p:txBody>
      </p:sp>
      <p:sp>
        <p:nvSpPr>
          <p:cNvPr id="27" name="Shape 25"/>
          <p:cNvSpPr/>
          <p:nvPr/>
        </p:nvSpPr>
        <p:spPr>
          <a:xfrm>
            <a:off x="9490075" y="5982970"/>
            <a:ext cx="1344930" cy="67310"/>
          </a:xfrm>
          <a:prstGeom prst="roundRect">
            <a:avLst>
              <a:gd name="adj" fmla="val 16667"/>
            </a:avLst>
          </a:prstGeom>
          <a:gradFill flip="none" rotWithShape="1">
            <a:gsLst>
              <a:gs pos="0">
                <a:srgbClr val="C5D1A5"/>
              </a:gs>
              <a:gs pos="71000">
                <a:srgbClr val="9FB26A"/>
              </a:gs>
              <a:gs pos="100000">
                <a:srgbClr val="9FB26A"/>
              </a:gs>
            </a:gsLst>
            <a:lin ang="2700000" scaled="1"/>
          </a:gradFill>
          <a:ln/>
        </p:spPr>
      </p:sp>
      <p:sp>
        <p:nvSpPr>
          <p:cNvPr id="28" name="Text 26"/>
          <p:cNvSpPr/>
          <p:nvPr/>
        </p:nvSpPr>
        <p:spPr>
          <a:xfrm>
            <a:off x="9490075" y="5982970"/>
            <a:ext cx="1344930" cy="67310"/>
          </a:xfrm>
          <a:prstGeom prst="rect">
            <a:avLst/>
          </a:prstGeom>
          <a:noFill/>
          <a:ln/>
        </p:spPr>
        <p:txBody>
          <a:bodyPr wrap="square" lIns="45720" tIns="91440" rIns="179705" bIns="45720" rtlCol="0" anchor="ctr"/>
          <a:lstStyle/>
          <a:p>
            <a:pPr>
              <a:lnSpc>
                <a:spcPct val="100000"/>
              </a:lnSpc>
            </a:pPr>
            <a:endParaRPr lang="en-US" sz="1600" dirty="0"/>
          </a:p>
        </p:txBody>
      </p:sp>
      <p:sp>
        <p:nvSpPr>
          <p:cNvPr id="29" name="Shape 27"/>
          <p:cNvSpPr/>
          <p:nvPr/>
        </p:nvSpPr>
        <p:spPr>
          <a:xfrm>
            <a:off x="6149975" y="1446530"/>
            <a:ext cx="2581910" cy="4603115"/>
          </a:xfrm>
          <a:prstGeom prst="rect">
            <a:avLst/>
          </a:prstGeom>
          <a:solidFill>
            <a:srgbClr val="FFFFFF"/>
          </a:solidFill>
          <a:ln w="3175">
            <a:solidFill>
              <a:srgbClr val="DEEAE5">
                <a:alpha val="45882"/>
              </a:srgbClr>
            </a:solidFill>
            <a:prstDash val="solid"/>
          </a:ln>
          <a:effectLst>
            <a:outerShdw blurRad="50800" dist="26941" dir="2700000" algn="bl" rotWithShape="0">
              <a:srgbClr val="000000">
                <a:alpha val="40000"/>
              </a:srgbClr>
            </a:outerShdw>
          </a:effectLst>
        </p:spPr>
      </p:sp>
      <p:sp>
        <p:nvSpPr>
          <p:cNvPr id="30" name="Text 28"/>
          <p:cNvSpPr/>
          <p:nvPr/>
        </p:nvSpPr>
        <p:spPr>
          <a:xfrm>
            <a:off x="6149975" y="1446530"/>
            <a:ext cx="2581910" cy="4603115"/>
          </a:xfrm>
          <a:prstGeom prst="rect">
            <a:avLst/>
          </a:prstGeom>
          <a:noFill/>
          <a:ln/>
        </p:spPr>
        <p:txBody>
          <a:bodyPr wrap="square" lIns="935990" tIns="215900" rIns="215900" bIns="36195" rtlCol="0" anchor="ctr"/>
          <a:lstStyle/>
          <a:p>
            <a:pPr>
              <a:lnSpc>
                <a:spcPct val="100000"/>
              </a:lnSpc>
            </a:pPr>
            <a:endParaRPr lang="en-US" sz="1600" dirty="0"/>
          </a:p>
        </p:txBody>
      </p:sp>
      <p:sp>
        <p:nvSpPr>
          <p:cNvPr id="31" name="Shape 29"/>
          <p:cNvSpPr/>
          <p:nvPr/>
        </p:nvSpPr>
        <p:spPr>
          <a:xfrm>
            <a:off x="7021195" y="1303655"/>
            <a:ext cx="191770" cy="141605"/>
          </a:xfrm>
          <a:custGeom>
            <a:avLst/>
            <a:gdLst/>
            <a:ahLst/>
            <a:cxnLst/>
            <a:rect l="l" t="t" r="r" b="b"/>
            <a:pathLst>
              <a:path w="191770" h="141605">
                <a:moveTo>
                  <a:pt x="95885" y="0"/>
                </a:moveTo>
                <a:cubicBezTo>
                  <a:pt x="148904" y="0"/>
                  <a:pt x="191770" y="54851"/>
                  <a:pt x="191770" y="123135"/>
                </a:cubicBezTo>
                <a:cubicBezTo>
                  <a:pt x="191770" y="129292"/>
                  <a:pt x="191206" y="135448"/>
                  <a:pt x="190642" y="141605"/>
                </a:cubicBezTo>
                <a:lnTo>
                  <a:pt x="190642" y="141605"/>
                </a:lnTo>
                <a:lnTo>
                  <a:pt x="1128" y="141605"/>
                </a:lnTo>
                <a:lnTo>
                  <a:pt x="1128" y="141605"/>
                </a:lnTo>
                <a:cubicBezTo>
                  <a:pt x="564" y="135448"/>
                  <a:pt x="0" y="129292"/>
                  <a:pt x="0" y="123135"/>
                </a:cubicBezTo>
                <a:cubicBezTo>
                  <a:pt x="0" y="54851"/>
                  <a:pt x="42866" y="0"/>
                  <a:pt x="95885" y="0"/>
                </a:cubicBezTo>
                <a:close/>
              </a:path>
            </a:pathLst>
          </a:custGeom>
          <a:solidFill>
            <a:srgbClr val="466D5E"/>
          </a:solidFill>
          <a:ln/>
        </p:spPr>
      </p:sp>
      <p:sp>
        <p:nvSpPr>
          <p:cNvPr id="32" name="Text 30"/>
          <p:cNvSpPr/>
          <p:nvPr/>
        </p:nvSpPr>
        <p:spPr>
          <a:xfrm>
            <a:off x="7021195" y="1303655"/>
            <a:ext cx="191770" cy="141605"/>
          </a:xfrm>
          <a:prstGeom prst="rect">
            <a:avLst/>
          </a:prstGeom>
          <a:noFill/>
          <a:ln/>
        </p:spPr>
        <p:txBody>
          <a:bodyPr wrap="square" lIns="45720" tIns="91440" rIns="91440" bIns="45720" rtlCol="0" anchor="ctr"/>
          <a:lstStyle/>
          <a:p>
            <a:pPr>
              <a:lnSpc>
                <a:spcPct val="100000"/>
              </a:lnSpc>
            </a:pPr>
            <a:endParaRPr lang="en-US" sz="1600" dirty="0"/>
          </a:p>
        </p:txBody>
      </p:sp>
      <p:sp>
        <p:nvSpPr>
          <p:cNvPr id="33" name="Shape 31"/>
          <p:cNvSpPr/>
          <p:nvPr/>
        </p:nvSpPr>
        <p:spPr>
          <a:xfrm>
            <a:off x="6768465" y="5982970"/>
            <a:ext cx="1344930" cy="67310"/>
          </a:xfrm>
          <a:prstGeom prst="roundRect">
            <a:avLst>
              <a:gd name="adj" fmla="val 16667"/>
            </a:avLst>
          </a:prstGeom>
          <a:gradFill flip="none" rotWithShape="1">
            <a:gsLst>
              <a:gs pos="0">
                <a:srgbClr val="C5D1A5"/>
              </a:gs>
              <a:gs pos="71000">
                <a:srgbClr val="9FB26A"/>
              </a:gs>
              <a:gs pos="100000">
                <a:srgbClr val="9FB26A"/>
              </a:gs>
            </a:gsLst>
            <a:lin ang="2700000" scaled="1"/>
          </a:gradFill>
          <a:ln/>
        </p:spPr>
      </p:sp>
      <p:sp>
        <p:nvSpPr>
          <p:cNvPr id="34" name="Text 32"/>
          <p:cNvSpPr/>
          <p:nvPr/>
        </p:nvSpPr>
        <p:spPr>
          <a:xfrm>
            <a:off x="6768465" y="5982970"/>
            <a:ext cx="1344930" cy="67310"/>
          </a:xfrm>
          <a:prstGeom prst="rect">
            <a:avLst/>
          </a:prstGeom>
          <a:noFill/>
          <a:ln/>
        </p:spPr>
        <p:txBody>
          <a:bodyPr wrap="square" lIns="45720" tIns="91440" rIns="179705" bIns="45720" rtlCol="0" anchor="ctr"/>
          <a:lstStyle/>
          <a:p>
            <a:pPr>
              <a:lnSpc>
                <a:spcPct val="100000"/>
              </a:lnSpc>
            </a:pPr>
            <a:endParaRPr lang="en-US" sz="1600" dirty="0"/>
          </a:p>
        </p:txBody>
      </p:sp>
      <p:sp>
        <p:nvSpPr>
          <p:cNvPr id="35" name="Shape 33"/>
          <p:cNvSpPr/>
          <p:nvPr/>
        </p:nvSpPr>
        <p:spPr>
          <a:xfrm>
            <a:off x="880745" y="1304290"/>
            <a:ext cx="790575" cy="1015365"/>
          </a:xfrm>
          <a:custGeom>
            <a:avLst/>
            <a:gdLst/>
            <a:ahLst/>
            <a:cxnLst/>
            <a:rect l="l" t="t" r="r" b="b"/>
            <a:pathLst>
              <a:path w="790575" h="1015365">
                <a:moveTo>
                  <a:pt x="790575" y="142819"/>
                </a:moveTo>
                <a:lnTo>
                  <a:pt x="707469" y="142819"/>
                </a:lnTo>
                <a:lnTo>
                  <a:pt x="790575" y="142819"/>
                </a:lnTo>
                <a:close/>
                <a:moveTo>
                  <a:pt x="122884" y="0"/>
                </a:moveTo>
                <a:lnTo>
                  <a:pt x="129987" y="0"/>
                </a:lnTo>
                <a:lnTo>
                  <a:pt x="790575" y="0"/>
                </a:lnTo>
                <a:lnTo>
                  <a:pt x="790575" y="711"/>
                </a:lnTo>
                <a:lnTo>
                  <a:pt x="787023" y="711"/>
                </a:lnTo>
                <a:cubicBezTo>
                  <a:pt x="742274" y="4263"/>
                  <a:pt x="706758" y="58264"/>
                  <a:pt x="706758" y="123634"/>
                </a:cubicBezTo>
                <a:cubicBezTo>
                  <a:pt x="706758" y="130029"/>
                  <a:pt x="706758" y="136424"/>
                  <a:pt x="707469" y="142108"/>
                </a:cubicBezTo>
                <a:lnTo>
                  <a:pt x="707469" y="142819"/>
                </a:lnTo>
                <a:lnTo>
                  <a:pt x="702497" y="142819"/>
                </a:lnTo>
                <a:lnTo>
                  <a:pt x="702497" y="642330"/>
                </a:lnTo>
                <a:lnTo>
                  <a:pt x="702497" y="645883"/>
                </a:lnTo>
                <a:cubicBezTo>
                  <a:pt x="703207" y="651567"/>
                  <a:pt x="703207" y="657252"/>
                  <a:pt x="703207" y="663647"/>
                </a:cubicBezTo>
                <a:cubicBezTo>
                  <a:pt x="703207" y="670041"/>
                  <a:pt x="703207" y="675726"/>
                  <a:pt x="702497" y="681410"/>
                </a:cubicBezTo>
                <a:lnTo>
                  <a:pt x="702497" y="684963"/>
                </a:lnTo>
                <a:lnTo>
                  <a:pt x="702497" y="689937"/>
                </a:lnTo>
                <a:lnTo>
                  <a:pt x="702497" y="691358"/>
                </a:lnTo>
                <a:cubicBezTo>
                  <a:pt x="701786" y="709832"/>
                  <a:pt x="698945" y="728306"/>
                  <a:pt x="693973" y="746069"/>
                </a:cubicBezTo>
                <a:lnTo>
                  <a:pt x="692552" y="749622"/>
                </a:lnTo>
                <a:lnTo>
                  <a:pt x="691842" y="751754"/>
                </a:lnTo>
                <a:cubicBezTo>
                  <a:pt x="652775" y="903099"/>
                  <a:pt x="515685" y="1015365"/>
                  <a:pt x="351603" y="1015365"/>
                </a:cubicBezTo>
                <a:cubicBezTo>
                  <a:pt x="187522" y="1015365"/>
                  <a:pt x="50432" y="903099"/>
                  <a:pt x="11365" y="751754"/>
                </a:cubicBezTo>
                <a:lnTo>
                  <a:pt x="10655" y="749622"/>
                </a:lnTo>
                <a:lnTo>
                  <a:pt x="9234" y="746069"/>
                </a:lnTo>
                <a:cubicBezTo>
                  <a:pt x="4262" y="728306"/>
                  <a:pt x="1421" y="709832"/>
                  <a:pt x="710" y="691358"/>
                </a:cubicBezTo>
                <a:lnTo>
                  <a:pt x="710" y="689937"/>
                </a:lnTo>
                <a:lnTo>
                  <a:pt x="710" y="684963"/>
                </a:lnTo>
                <a:lnTo>
                  <a:pt x="710" y="681410"/>
                </a:lnTo>
                <a:cubicBezTo>
                  <a:pt x="0" y="675726"/>
                  <a:pt x="0" y="670041"/>
                  <a:pt x="0" y="663647"/>
                </a:cubicBezTo>
                <a:cubicBezTo>
                  <a:pt x="0" y="657252"/>
                  <a:pt x="0" y="651567"/>
                  <a:pt x="710" y="645883"/>
                </a:cubicBezTo>
                <a:lnTo>
                  <a:pt x="710" y="642330"/>
                </a:lnTo>
                <a:lnTo>
                  <a:pt x="710" y="131450"/>
                </a:lnTo>
                <a:lnTo>
                  <a:pt x="710" y="131450"/>
                </a:lnTo>
                <a:lnTo>
                  <a:pt x="710" y="130029"/>
                </a:lnTo>
                <a:cubicBezTo>
                  <a:pt x="710" y="128608"/>
                  <a:pt x="710" y="126477"/>
                  <a:pt x="710" y="124345"/>
                </a:cubicBezTo>
                <a:cubicBezTo>
                  <a:pt x="710" y="59686"/>
                  <a:pt x="51142" y="7105"/>
                  <a:pt x="116491" y="711"/>
                </a:cubicBezTo>
                <a:lnTo>
                  <a:pt x="116491" y="711"/>
                </a:lnTo>
                <a:lnTo>
                  <a:pt x="118622" y="0"/>
                </a:lnTo>
                <a:cubicBezTo>
                  <a:pt x="120042" y="0"/>
                  <a:pt x="121463" y="0"/>
                  <a:pt x="122884" y="0"/>
                </a:cubicBezTo>
                <a:close/>
              </a:path>
            </a:pathLst>
          </a:custGeom>
          <a:gradFill flip="none" rotWithShape="1">
            <a:gsLst>
              <a:gs pos="0">
                <a:srgbClr val="C5D1A5"/>
              </a:gs>
              <a:gs pos="71000">
                <a:srgbClr val="9FB26A"/>
              </a:gs>
              <a:gs pos="100000">
                <a:srgbClr val="9FB26A"/>
              </a:gs>
            </a:gsLst>
            <a:lin ang="2700000" scaled="1"/>
          </a:gradFill>
          <a:ln/>
        </p:spPr>
      </p:sp>
      <p:sp>
        <p:nvSpPr>
          <p:cNvPr id="36" name="Text 34"/>
          <p:cNvSpPr/>
          <p:nvPr/>
        </p:nvSpPr>
        <p:spPr>
          <a:xfrm>
            <a:off x="880745" y="1304290"/>
            <a:ext cx="790575" cy="1015365"/>
          </a:xfrm>
          <a:prstGeom prst="rect">
            <a:avLst/>
          </a:prstGeom>
          <a:noFill/>
          <a:ln/>
        </p:spPr>
        <p:txBody>
          <a:bodyPr wrap="square" lIns="45720" tIns="91440" rIns="179705" bIns="45720" rtlCol="0" anchor="ctr"/>
          <a:lstStyle/>
          <a:p>
            <a:pPr algn="ctr">
              <a:lnSpc>
                <a:spcPct val="100000"/>
              </a:lnSpc>
            </a:pPr>
            <a:r>
              <a:rPr lang="en-US" sz="2200" b="1" dirty="0">
                <a:solidFill>
                  <a:srgbClr val="FFFFFF"/>
                </a:solidFill>
                <a:latin typeface="MiSans" pitchFamily="34" charset="0"/>
                <a:ea typeface="MiSans" pitchFamily="34" charset="-122"/>
                <a:cs typeface="MiSans" pitchFamily="34" charset="-120"/>
              </a:rPr>
              <a:t>01</a:t>
            </a:r>
            <a:endParaRPr lang="en-US" sz="1600" dirty="0"/>
          </a:p>
        </p:txBody>
      </p:sp>
      <p:sp>
        <p:nvSpPr>
          <p:cNvPr id="37" name="Text 35"/>
          <p:cNvSpPr/>
          <p:nvPr/>
        </p:nvSpPr>
        <p:spPr>
          <a:xfrm>
            <a:off x="1770380" y="1651635"/>
            <a:ext cx="1249045" cy="667385"/>
          </a:xfrm>
          <a:prstGeom prst="rect">
            <a:avLst/>
          </a:prstGeom>
          <a:noFill/>
          <a:ln/>
        </p:spPr>
        <p:txBody>
          <a:bodyPr wrap="square" lIns="0" tIns="0" rIns="0" bIns="0" rtlCol="0" anchor="t"/>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Creating the Car Class</a:t>
            </a:r>
            <a:endParaRPr lang="en-US" sz="1600" dirty="0"/>
          </a:p>
        </p:txBody>
      </p:sp>
      <p:sp>
        <p:nvSpPr>
          <p:cNvPr id="38" name="Text 36"/>
          <p:cNvSpPr/>
          <p:nvPr/>
        </p:nvSpPr>
        <p:spPr>
          <a:xfrm>
            <a:off x="1019810" y="2524760"/>
            <a:ext cx="1955800" cy="3156585"/>
          </a:xfrm>
          <a:prstGeom prst="rect">
            <a:avLst/>
          </a:prstGeom>
          <a:noFill/>
          <a:ln/>
        </p:spPr>
        <p:txBody>
          <a:bodyPr wrap="square" lIns="0" tIns="0" rIns="0" bIns="0" rtlCol="0" anchor="t"/>
          <a:lstStyle/>
          <a:p>
            <a:pPr>
              <a:lnSpc>
                <a:spcPct val="130000"/>
              </a:lnSpc>
            </a:pPr>
            <a:r>
              <a:rPr lang="en-US" sz="1400" dirty="0">
                <a:solidFill>
                  <a:srgbClr val="2B2F36"/>
                </a:solidFill>
                <a:latin typeface="MiSans" pitchFamily="34" charset="0"/>
                <a:ea typeface="MiSans" pitchFamily="34" charset="-122"/>
                <a:cs typeface="MiSans" pitchFamily="34" charset="-120"/>
              </a:rPr>
              <a:t>Define a Car class with attributes make, model, and year. Use the __init__ method to initialize these attributes. For example, car1 = Car('Toyota', 'Corolla', 2018) creates a Car object with specific attributes.</a:t>
            </a:r>
            <a:endParaRPr lang="en-US" sz="1600" dirty="0"/>
          </a:p>
        </p:txBody>
      </p:sp>
      <p:sp>
        <p:nvSpPr>
          <p:cNvPr id="39" name="Shape 37"/>
          <p:cNvSpPr/>
          <p:nvPr/>
        </p:nvSpPr>
        <p:spPr>
          <a:xfrm>
            <a:off x="3602355" y="1304290"/>
            <a:ext cx="790575" cy="1015365"/>
          </a:xfrm>
          <a:custGeom>
            <a:avLst/>
            <a:gdLst/>
            <a:ahLst/>
            <a:cxnLst/>
            <a:rect l="l" t="t" r="r" b="b"/>
            <a:pathLst>
              <a:path w="790575" h="1015365">
                <a:moveTo>
                  <a:pt x="790575" y="142819"/>
                </a:moveTo>
                <a:lnTo>
                  <a:pt x="707469" y="142819"/>
                </a:lnTo>
                <a:lnTo>
                  <a:pt x="790575" y="142819"/>
                </a:lnTo>
                <a:close/>
                <a:moveTo>
                  <a:pt x="122884" y="0"/>
                </a:moveTo>
                <a:lnTo>
                  <a:pt x="129987" y="0"/>
                </a:lnTo>
                <a:lnTo>
                  <a:pt x="790575" y="0"/>
                </a:lnTo>
                <a:lnTo>
                  <a:pt x="790575" y="711"/>
                </a:lnTo>
                <a:lnTo>
                  <a:pt x="787023" y="711"/>
                </a:lnTo>
                <a:cubicBezTo>
                  <a:pt x="742274" y="4263"/>
                  <a:pt x="706758" y="58264"/>
                  <a:pt x="706758" y="123634"/>
                </a:cubicBezTo>
                <a:cubicBezTo>
                  <a:pt x="706758" y="130029"/>
                  <a:pt x="706758" y="136424"/>
                  <a:pt x="707469" y="142108"/>
                </a:cubicBezTo>
                <a:lnTo>
                  <a:pt x="707469" y="142819"/>
                </a:lnTo>
                <a:lnTo>
                  <a:pt x="702497" y="142819"/>
                </a:lnTo>
                <a:lnTo>
                  <a:pt x="702497" y="642330"/>
                </a:lnTo>
                <a:lnTo>
                  <a:pt x="702497" y="645883"/>
                </a:lnTo>
                <a:cubicBezTo>
                  <a:pt x="703207" y="651567"/>
                  <a:pt x="703207" y="657252"/>
                  <a:pt x="703207" y="663647"/>
                </a:cubicBezTo>
                <a:cubicBezTo>
                  <a:pt x="703207" y="670041"/>
                  <a:pt x="703207" y="675726"/>
                  <a:pt x="702497" y="681410"/>
                </a:cubicBezTo>
                <a:lnTo>
                  <a:pt x="702497" y="684963"/>
                </a:lnTo>
                <a:lnTo>
                  <a:pt x="702497" y="689937"/>
                </a:lnTo>
                <a:lnTo>
                  <a:pt x="702497" y="691358"/>
                </a:lnTo>
                <a:cubicBezTo>
                  <a:pt x="701786" y="709832"/>
                  <a:pt x="698945" y="728306"/>
                  <a:pt x="693973" y="746069"/>
                </a:cubicBezTo>
                <a:lnTo>
                  <a:pt x="692552" y="749622"/>
                </a:lnTo>
                <a:lnTo>
                  <a:pt x="691842" y="751754"/>
                </a:lnTo>
                <a:cubicBezTo>
                  <a:pt x="652775" y="903099"/>
                  <a:pt x="515685" y="1015365"/>
                  <a:pt x="351603" y="1015365"/>
                </a:cubicBezTo>
                <a:cubicBezTo>
                  <a:pt x="187522" y="1015365"/>
                  <a:pt x="50432" y="903099"/>
                  <a:pt x="11365" y="751754"/>
                </a:cubicBezTo>
                <a:lnTo>
                  <a:pt x="10655" y="749622"/>
                </a:lnTo>
                <a:lnTo>
                  <a:pt x="9234" y="746069"/>
                </a:lnTo>
                <a:cubicBezTo>
                  <a:pt x="4262" y="728306"/>
                  <a:pt x="1421" y="709832"/>
                  <a:pt x="710" y="691358"/>
                </a:cubicBezTo>
                <a:lnTo>
                  <a:pt x="710" y="689937"/>
                </a:lnTo>
                <a:lnTo>
                  <a:pt x="710" y="684963"/>
                </a:lnTo>
                <a:lnTo>
                  <a:pt x="710" y="681410"/>
                </a:lnTo>
                <a:cubicBezTo>
                  <a:pt x="0" y="675726"/>
                  <a:pt x="0" y="670041"/>
                  <a:pt x="0" y="663647"/>
                </a:cubicBezTo>
                <a:cubicBezTo>
                  <a:pt x="0" y="657252"/>
                  <a:pt x="0" y="651567"/>
                  <a:pt x="710" y="645883"/>
                </a:cubicBezTo>
                <a:lnTo>
                  <a:pt x="710" y="642330"/>
                </a:lnTo>
                <a:lnTo>
                  <a:pt x="710" y="131450"/>
                </a:lnTo>
                <a:lnTo>
                  <a:pt x="710" y="131450"/>
                </a:lnTo>
                <a:lnTo>
                  <a:pt x="710" y="130029"/>
                </a:lnTo>
                <a:cubicBezTo>
                  <a:pt x="710" y="128608"/>
                  <a:pt x="710" y="126477"/>
                  <a:pt x="710" y="124345"/>
                </a:cubicBezTo>
                <a:cubicBezTo>
                  <a:pt x="710" y="59686"/>
                  <a:pt x="51142" y="7105"/>
                  <a:pt x="116491" y="711"/>
                </a:cubicBezTo>
                <a:lnTo>
                  <a:pt x="116491" y="711"/>
                </a:lnTo>
                <a:lnTo>
                  <a:pt x="118622" y="0"/>
                </a:lnTo>
                <a:cubicBezTo>
                  <a:pt x="120042" y="0"/>
                  <a:pt x="121463" y="0"/>
                  <a:pt x="122884" y="0"/>
                </a:cubicBezTo>
                <a:close/>
              </a:path>
            </a:pathLst>
          </a:custGeom>
          <a:gradFill flip="none" rotWithShape="1">
            <a:gsLst>
              <a:gs pos="0">
                <a:srgbClr val="C5D1A5"/>
              </a:gs>
              <a:gs pos="71000">
                <a:srgbClr val="9FB26A"/>
              </a:gs>
              <a:gs pos="100000">
                <a:srgbClr val="9FB26A"/>
              </a:gs>
            </a:gsLst>
            <a:lin ang="2700000" scaled="1"/>
          </a:gradFill>
          <a:ln/>
        </p:spPr>
      </p:sp>
      <p:sp>
        <p:nvSpPr>
          <p:cNvPr id="40" name="Text 38"/>
          <p:cNvSpPr/>
          <p:nvPr/>
        </p:nvSpPr>
        <p:spPr>
          <a:xfrm>
            <a:off x="3602355" y="1304290"/>
            <a:ext cx="790575" cy="1015365"/>
          </a:xfrm>
          <a:prstGeom prst="rect">
            <a:avLst/>
          </a:prstGeom>
          <a:noFill/>
          <a:ln/>
        </p:spPr>
        <p:txBody>
          <a:bodyPr wrap="square" lIns="45720" tIns="91440" rIns="179705" bIns="45720" rtlCol="0" anchor="ctr"/>
          <a:lstStyle/>
          <a:p>
            <a:pPr algn="ctr">
              <a:lnSpc>
                <a:spcPct val="100000"/>
              </a:lnSpc>
            </a:pPr>
            <a:r>
              <a:rPr lang="en-US" sz="2200" b="1" dirty="0">
                <a:solidFill>
                  <a:srgbClr val="FFFFFF"/>
                </a:solidFill>
                <a:latin typeface="MiSans" pitchFamily="34" charset="0"/>
                <a:ea typeface="MiSans" pitchFamily="34" charset="-122"/>
                <a:cs typeface="MiSans" pitchFamily="34" charset="-120"/>
              </a:rPr>
              <a:t>02</a:t>
            </a:r>
            <a:endParaRPr lang="en-US" sz="1600" dirty="0"/>
          </a:p>
        </p:txBody>
      </p:sp>
      <p:sp>
        <p:nvSpPr>
          <p:cNvPr id="41" name="Text 39"/>
          <p:cNvSpPr/>
          <p:nvPr/>
        </p:nvSpPr>
        <p:spPr>
          <a:xfrm>
            <a:off x="4491990" y="1651635"/>
            <a:ext cx="1249045" cy="667385"/>
          </a:xfrm>
          <a:prstGeom prst="rect">
            <a:avLst/>
          </a:prstGeom>
          <a:noFill/>
          <a:ln/>
        </p:spPr>
        <p:txBody>
          <a:bodyPr wrap="square" lIns="0" tIns="0" rIns="0" bIns="0" rtlCol="0" anchor="t"/>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Adding Methods</a:t>
            </a:r>
            <a:endParaRPr lang="en-US" sz="1600" dirty="0"/>
          </a:p>
        </p:txBody>
      </p:sp>
      <p:sp>
        <p:nvSpPr>
          <p:cNvPr id="42" name="Text 40"/>
          <p:cNvSpPr/>
          <p:nvPr/>
        </p:nvSpPr>
        <p:spPr>
          <a:xfrm>
            <a:off x="3741420" y="2524760"/>
            <a:ext cx="1955800" cy="3156585"/>
          </a:xfrm>
          <a:prstGeom prst="rect">
            <a:avLst/>
          </a:prstGeom>
          <a:noFill/>
          <a:ln/>
        </p:spPr>
        <p:txBody>
          <a:bodyPr wrap="square" lIns="0" tIns="0" rIns="0" bIns="0" rtlCol="0" anchor="t"/>
          <a:lstStyle/>
          <a:p>
            <a:pPr>
              <a:lnSpc>
                <a:spcPct val="130000"/>
              </a:lnSpc>
            </a:pPr>
            <a:r>
              <a:rPr lang="en-US" sz="1400" dirty="0">
                <a:solidFill>
                  <a:srgbClr val="2B2F36"/>
                </a:solidFill>
                <a:latin typeface="MiSans" pitchFamily="34" charset="0"/>
                <a:ea typeface="MiSans" pitchFamily="34" charset="-122"/>
                <a:cs typeface="MiSans" pitchFamily="34" charset="-120"/>
              </a:rPr>
              <a:t>Add methods to the Car class to perform actions. For example, display_info prints the car's details, and age calculates the car's age based on the current year. These methods enhance the functionality of the Car objects.</a:t>
            </a:r>
            <a:endParaRPr lang="en-US" sz="1600" dirty="0"/>
          </a:p>
        </p:txBody>
      </p:sp>
      <p:sp>
        <p:nvSpPr>
          <p:cNvPr id="43" name="Shape 41"/>
          <p:cNvSpPr/>
          <p:nvPr/>
        </p:nvSpPr>
        <p:spPr>
          <a:xfrm>
            <a:off x="6323965" y="1304290"/>
            <a:ext cx="790575" cy="1015365"/>
          </a:xfrm>
          <a:custGeom>
            <a:avLst/>
            <a:gdLst/>
            <a:ahLst/>
            <a:cxnLst/>
            <a:rect l="l" t="t" r="r" b="b"/>
            <a:pathLst>
              <a:path w="790575" h="1015365">
                <a:moveTo>
                  <a:pt x="790575" y="142819"/>
                </a:moveTo>
                <a:lnTo>
                  <a:pt x="707469" y="142819"/>
                </a:lnTo>
                <a:lnTo>
                  <a:pt x="790575" y="142819"/>
                </a:lnTo>
                <a:close/>
                <a:moveTo>
                  <a:pt x="122884" y="0"/>
                </a:moveTo>
                <a:lnTo>
                  <a:pt x="129987" y="0"/>
                </a:lnTo>
                <a:lnTo>
                  <a:pt x="790575" y="0"/>
                </a:lnTo>
                <a:lnTo>
                  <a:pt x="790575" y="711"/>
                </a:lnTo>
                <a:lnTo>
                  <a:pt x="787023" y="711"/>
                </a:lnTo>
                <a:cubicBezTo>
                  <a:pt x="742274" y="4263"/>
                  <a:pt x="706758" y="58264"/>
                  <a:pt x="706758" y="123634"/>
                </a:cubicBezTo>
                <a:cubicBezTo>
                  <a:pt x="706758" y="130029"/>
                  <a:pt x="706758" y="136424"/>
                  <a:pt x="707469" y="142108"/>
                </a:cubicBezTo>
                <a:lnTo>
                  <a:pt x="707469" y="142819"/>
                </a:lnTo>
                <a:lnTo>
                  <a:pt x="702497" y="142819"/>
                </a:lnTo>
                <a:lnTo>
                  <a:pt x="702497" y="642330"/>
                </a:lnTo>
                <a:lnTo>
                  <a:pt x="702497" y="645883"/>
                </a:lnTo>
                <a:cubicBezTo>
                  <a:pt x="703207" y="651567"/>
                  <a:pt x="703207" y="657252"/>
                  <a:pt x="703207" y="663647"/>
                </a:cubicBezTo>
                <a:cubicBezTo>
                  <a:pt x="703207" y="670041"/>
                  <a:pt x="703207" y="675726"/>
                  <a:pt x="702497" y="681410"/>
                </a:cubicBezTo>
                <a:lnTo>
                  <a:pt x="702497" y="684963"/>
                </a:lnTo>
                <a:lnTo>
                  <a:pt x="702497" y="689937"/>
                </a:lnTo>
                <a:lnTo>
                  <a:pt x="702497" y="691358"/>
                </a:lnTo>
                <a:cubicBezTo>
                  <a:pt x="701786" y="709832"/>
                  <a:pt x="698945" y="728306"/>
                  <a:pt x="693973" y="746069"/>
                </a:cubicBezTo>
                <a:lnTo>
                  <a:pt x="692552" y="749622"/>
                </a:lnTo>
                <a:lnTo>
                  <a:pt x="691842" y="751754"/>
                </a:lnTo>
                <a:cubicBezTo>
                  <a:pt x="652775" y="903099"/>
                  <a:pt x="515685" y="1015365"/>
                  <a:pt x="351603" y="1015365"/>
                </a:cubicBezTo>
                <a:cubicBezTo>
                  <a:pt x="187522" y="1015365"/>
                  <a:pt x="50432" y="903099"/>
                  <a:pt x="11365" y="751754"/>
                </a:cubicBezTo>
                <a:lnTo>
                  <a:pt x="10655" y="749622"/>
                </a:lnTo>
                <a:lnTo>
                  <a:pt x="9234" y="746069"/>
                </a:lnTo>
                <a:cubicBezTo>
                  <a:pt x="4262" y="728306"/>
                  <a:pt x="1421" y="709832"/>
                  <a:pt x="710" y="691358"/>
                </a:cubicBezTo>
                <a:lnTo>
                  <a:pt x="710" y="689937"/>
                </a:lnTo>
                <a:lnTo>
                  <a:pt x="710" y="684963"/>
                </a:lnTo>
                <a:lnTo>
                  <a:pt x="710" y="681410"/>
                </a:lnTo>
                <a:cubicBezTo>
                  <a:pt x="0" y="675726"/>
                  <a:pt x="0" y="670041"/>
                  <a:pt x="0" y="663647"/>
                </a:cubicBezTo>
                <a:cubicBezTo>
                  <a:pt x="0" y="657252"/>
                  <a:pt x="0" y="651567"/>
                  <a:pt x="710" y="645883"/>
                </a:cubicBezTo>
                <a:lnTo>
                  <a:pt x="710" y="642330"/>
                </a:lnTo>
                <a:lnTo>
                  <a:pt x="710" y="131450"/>
                </a:lnTo>
                <a:lnTo>
                  <a:pt x="710" y="131450"/>
                </a:lnTo>
                <a:lnTo>
                  <a:pt x="710" y="130029"/>
                </a:lnTo>
                <a:cubicBezTo>
                  <a:pt x="710" y="128608"/>
                  <a:pt x="710" y="126477"/>
                  <a:pt x="710" y="124345"/>
                </a:cubicBezTo>
                <a:cubicBezTo>
                  <a:pt x="710" y="59686"/>
                  <a:pt x="51142" y="7105"/>
                  <a:pt x="116491" y="711"/>
                </a:cubicBezTo>
                <a:lnTo>
                  <a:pt x="116491" y="711"/>
                </a:lnTo>
                <a:lnTo>
                  <a:pt x="118622" y="0"/>
                </a:lnTo>
                <a:cubicBezTo>
                  <a:pt x="120042" y="0"/>
                  <a:pt x="121463" y="0"/>
                  <a:pt x="122884" y="0"/>
                </a:cubicBezTo>
                <a:close/>
              </a:path>
            </a:pathLst>
          </a:custGeom>
          <a:gradFill flip="none" rotWithShape="1">
            <a:gsLst>
              <a:gs pos="0">
                <a:srgbClr val="C5D1A5"/>
              </a:gs>
              <a:gs pos="71000">
                <a:srgbClr val="9FB26A"/>
              </a:gs>
              <a:gs pos="100000">
                <a:srgbClr val="9FB26A"/>
              </a:gs>
            </a:gsLst>
            <a:lin ang="2700000" scaled="1"/>
          </a:gradFill>
          <a:ln/>
        </p:spPr>
      </p:sp>
      <p:sp>
        <p:nvSpPr>
          <p:cNvPr id="44" name="Text 42"/>
          <p:cNvSpPr/>
          <p:nvPr/>
        </p:nvSpPr>
        <p:spPr>
          <a:xfrm>
            <a:off x="6323965" y="1304290"/>
            <a:ext cx="790575" cy="1015365"/>
          </a:xfrm>
          <a:prstGeom prst="rect">
            <a:avLst/>
          </a:prstGeom>
          <a:noFill/>
          <a:ln/>
        </p:spPr>
        <p:txBody>
          <a:bodyPr wrap="square" lIns="45720" tIns="91440" rIns="179705" bIns="45720" rtlCol="0" anchor="ctr"/>
          <a:lstStyle/>
          <a:p>
            <a:pPr algn="ctr">
              <a:lnSpc>
                <a:spcPct val="100000"/>
              </a:lnSpc>
            </a:pPr>
            <a:r>
              <a:rPr lang="en-US" sz="2200" b="1" dirty="0">
                <a:solidFill>
                  <a:srgbClr val="FFFFFF"/>
                </a:solidFill>
                <a:latin typeface="MiSans" pitchFamily="34" charset="0"/>
                <a:ea typeface="MiSans" pitchFamily="34" charset="-122"/>
                <a:cs typeface="MiSans" pitchFamily="34" charset="-120"/>
              </a:rPr>
              <a:t>03</a:t>
            </a:r>
            <a:endParaRPr lang="en-US" sz="1600" dirty="0"/>
          </a:p>
        </p:txBody>
      </p:sp>
      <p:sp>
        <p:nvSpPr>
          <p:cNvPr id="45" name="Text 43"/>
          <p:cNvSpPr/>
          <p:nvPr/>
        </p:nvSpPr>
        <p:spPr>
          <a:xfrm>
            <a:off x="7213600" y="1651635"/>
            <a:ext cx="1249045" cy="667385"/>
          </a:xfrm>
          <a:prstGeom prst="rect">
            <a:avLst/>
          </a:prstGeom>
          <a:noFill/>
          <a:ln/>
        </p:spPr>
        <p:txBody>
          <a:bodyPr wrap="square" lIns="0" tIns="0" rIns="0" bIns="0" rtlCol="0" anchor="t"/>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Instantiating Objects</a:t>
            </a:r>
            <a:endParaRPr lang="en-US" sz="1600" dirty="0"/>
          </a:p>
        </p:txBody>
      </p:sp>
      <p:sp>
        <p:nvSpPr>
          <p:cNvPr id="46" name="Text 44"/>
          <p:cNvSpPr/>
          <p:nvPr/>
        </p:nvSpPr>
        <p:spPr>
          <a:xfrm>
            <a:off x="6463030" y="2524760"/>
            <a:ext cx="1955800" cy="3156585"/>
          </a:xfrm>
          <a:prstGeom prst="rect">
            <a:avLst/>
          </a:prstGeom>
          <a:noFill/>
          <a:ln/>
        </p:spPr>
        <p:txBody>
          <a:bodyPr wrap="square" lIns="0" tIns="0" rIns="0" bIns="0" rtlCol="0" anchor="t"/>
          <a:lstStyle/>
          <a:p>
            <a:pPr>
              <a:lnSpc>
                <a:spcPct val="130000"/>
              </a:lnSpc>
            </a:pPr>
            <a:r>
              <a:rPr lang="en-US" sz="1400" dirty="0">
                <a:solidFill>
                  <a:srgbClr val="2B2F36"/>
                </a:solidFill>
                <a:latin typeface="MiSans" pitchFamily="34" charset="0"/>
                <a:ea typeface="MiSans" pitchFamily="34" charset="-122"/>
                <a:cs typeface="MiSans" pitchFamily="34" charset="-120"/>
              </a:rPr>
              <a:t>Create multiple Car objects to see how each instance maintains its own state. For example, car1 and car2 can have different makes, models, and years, but both can use the same methods.</a:t>
            </a:r>
            <a:endParaRPr lang="en-US" sz="1600" dirty="0"/>
          </a:p>
        </p:txBody>
      </p:sp>
      <p:sp>
        <p:nvSpPr>
          <p:cNvPr id="47" name="Shape 45"/>
          <p:cNvSpPr/>
          <p:nvPr/>
        </p:nvSpPr>
        <p:spPr>
          <a:xfrm>
            <a:off x="9045575" y="1304290"/>
            <a:ext cx="790575" cy="1015365"/>
          </a:xfrm>
          <a:custGeom>
            <a:avLst/>
            <a:gdLst/>
            <a:ahLst/>
            <a:cxnLst/>
            <a:rect l="l" t="t" r="r" b="b"/>
            <a:pathLst>
              <a:path w="790575" h="1015365">
                <a:moveTo>
                  <a:pt x="790575" y="142819"/>
                </a:moveTo>
                <a:lnTo>
                  <a:pt x="707469" y="142819"/>
                </a:lnTo>
                <a:lnTo>
                  <a:pt x="790575" y="142819"/>
                </a:lnTo>
                <a:close/>
                <a:moveTo>
                  <a:pt x="122884" y="0"/>
                </a:moveTo>
                <a:lnTo>
                  <a:pt x="129987" y="0"/>
                </a:lnTo>
                <a:lnTo>
                  <a:pt x="790575" y="0"/>
                </a:lnTo>
                <a:lnTo>
                  <a:pt x="790575" y="711"/>
                </a:lnTo>
                <a:lnTo>
                  <a:pt x="787023" y="711"/>
                </a:lnTo>
                <a:cubicBezTo>
                  <a:pt x="742274" y="4263"/>
                  <a:pt x="706758" y="58264"/>
                  <a:pt x="706758" y="123634"/>
                </a:cubicBezTo>
                <a:cubicBezTo>
                  <a:pt x="706758" y="130029"/>
                  <a:pt x="706758" y="136424"/>
                  <a:pt x="707469" y="142108"/>
                </a:cubicBezTo>
                <a:lnTo>
                  <a:pt x="707469" y="142819"/>
                </a:lnTo>
                <a:lnTo>
                  <a:pt x="702497" y="142819"/>
                </a:lnTo>
                <a:lnTo>
                  <a:pt x="702497" y="642330"/>
                </a:lnTo>
                <a:lnTo>
                  <a:pt x="702497" y="645883"/>
                </a:lnTo>
                <a:cubicBezTo>
                  <a:pt x="703207" y="651567"/>
                  <a:pt x="703207" y="657252"/>
                  <a:pt x="703207" y="663647"/>
                </a:cubicBezTo>
                <a:cubicBezTo>
                  <a:pt x="703207" y="670041"/>
                  <a:pt x="703207" y="675726"/>
                  <a:pt x="702497" y="681410"/>
                </a:cubicBezTo>
                <a:lnTo>
                  <a:pt x="702497" y="684963"/>
                </a:lnTo>
                <a:lnTo>
                  <a:pt x="702497" y="689937"/>
                </a:lnTo>
                <a:lnTo>
                  <a:pt x="702497" y="691358"/>
                </a:lnTo>
                <a:cubicBezTo>
                  <a:pt x="701786" y="709832"/>
                  <a:pt x="698945" y="728306"/>
                  <a:pt x="693973" y="746069"/>
                </a:cubicBezTo>
                <a:lnTo>
                  <a:pt x="692552" y="749622"/>
                </a:lnTo>
                <a:lnTo>
                  <a:pt x="691842" y="751754"/>
                </a:lnTo>
                <a:cubicBezTo>
                  <a:pt x="652775" y="903099"/>
                  <a:pt x="515685" y="1015365"/>
                  <a:pt x="351603" y="1015365"/>
                </a:cubicBezTo>
                <a:cubicBezTo>
                  <a:pt x="187522" y="1015365"/>
                  <a:pt x="50432" y="903099"/>
                  <a:pt x="11365" y="751754"/>
                </a:cubicBezTo>
                <a:lnTo>
                  <a:pt x="10655" y="749622"/>
                </a:lnTo>
                <a:lnTo>
                  <a:pt x="9234" y="746069"/>
                </a:lnTo>
                <a:cubicBezTo>
                  <a:pt x="4262" y="728306"/>
                  <a:pt x="1421" y="709832"/>
                  <a:pt x="710" y="691358"/>
                </a:cubicBezTo>
                <a:lnTo>
                  <a:pt x="710" y="689937"/>
                </a:lnTo>
                <a:lnTo>
                  <a:pt x="710" y="684963"/>
                </a:lnTo>
                <a:lnTo>
                  <a:pt x="710" y="681410"/>
                </a:lnTo>
                <a:cubicBezTo>
                  <a:pt x="0" y="675726"/>
                  <a:pt x="0" y="670041"/>
                  <a:pt x="0" y="663647"/>
                </a:cubicBezTo>
                <a:cubicBezTo>
                  <a:pt x="0" y="657252"/>
                  <a:pt x="0" y="651567"/>
                  <a:pt x="710" y="645883"/>
                </a:cubicBezTo>
                <a:lnTo>
                  <a:pt x="710" y="642330"/>
                </a:lnTo>
                <a:lnTo>
                  <a:pt x="710" y="131450"/>
                </a:lnTo>
                <a:lnTo>
                  <a:pt x="710" y="131450"/>
                </a:lnTo>
                <a:lnTo>
                  <a:pt x="710" y="130029"/>
                </a:lnTo>
                <a:cubicBezTo>
                  <a:pt x="710" y="128608"/>
                  <a:pt x="710" y="126477"/>
                  <a:pt x="710" y="124345"/>
                </a:cubicBezTo>
                <a:cubicBezTo>
                  <a:pt x="710" y="59686"/>
                  <a:pt x="51142" y="7105"/>
                  <a:pt x="116491" y="711"/>
                </a:cubicBezTo>
                <a:lnTo>
                  <a:pt x="116491" y="711"/>
                </a:lnTo>
                <a:lnTo>
                  <a:pt x="118622" y="0"/>
                </a:lnTo>
                <a:cubicBezTo>
                  <a:pt x="120042" y="0"/>
                  <a:pt x="121463" y="0"/>
                  <a:pt x="122884" y="0"/>
                </a:cubicBezTo>
                <a:close/>
              </a:path>
            </a:pathLst>
          </a:custGeom>
          <a:gradFill flip="none" rotWithShape="1">
            <a:gsLst>
              <a:gs pos="0">
                <a:srgbClr val="C5D1A5"/>
              </a:gs>
              <a:gs pos="71000">
                <a:srgbClr val="9FB26A"/>
              </a:gs>
              <a:gs pos="100000">
                <a:srgbClr val="9FB26A"/>
              </a:gs>
            </a:gsLst>
            <a:lin ang="2700000" scaled="1"/>
          </a:gradFill>
          <a:ln/>
        </p:spPr>
      </p:sp>
      <p:sp>
        <p:nvSpPr>
          <p:cNvPr id="48" name="Text 46"/>
          <p:cNvSpPr/>
          <p:nvPr/>
        </p:nvSpPr>
        <p:spPr>
          <a:xfrm>
            <a:off x="9045575" y="1304290"/>
            <a:ext cx="790575" cy="1015365"/>
          </a:xfrm>
          <a:prstGeom prst="rect">
            <a:avLst/>
          </a:prstGeom>
          <a:noFill/>
          <a:ln/>
        </p:spPr>
        <p:txBody>
          <a:bodyPr wrap="square" lIns="45720" tIns="91440" rIns="179705" bIns="45720" rtlCol="0" anchor="ctr"/>
          <a:lstStyle/>
          <a:p>
            <a:pPr algn="ctr">
              <a:lnSpc>
                <a:spcPct val="100000"/>
              </a:lnSpc>
            </a:pPr>
            <a:r>
              <a:rPr lang="en-US" sz="2200" b="1" dirty="0">
                <a:solidFill>
                  <a:srgbClr val="FFFFFF"/>
                </a:solidFill>
                <a:latin typeface="MiSans" pitchFamily="34" charset="0"/>
                <a:ea typeface="MiSans" pitchFamily="34" charset="-122"/>
                <a:cs typeface="MiSans" pitchFamily="34" charset="-120"/>
              </a:rPr>
              <a:t>04</a:t>
            </a:r>
            <a:endParaRPr lang="en-US" sz="1600" dirty="0"/>
          </a:p>
        </p:txBody>
      </p:sp>
      <p:sp>
        <p:nvSpPr>
          <p:cNvPr id="49" name="Text 47"/>
          <p:cNvSpPr/>
          <p:nvPr/>
        </p:nvSpPr>
        <p:spPr>
          <a:xfrm>
            <a:off x="9935210" y="1651635"/>
            <a:ext cx="1249045" cy="667385"/>
          </a:xfrm>
          <a:prstGeom prst="rect">
            <a:avLst/>
          </a:prstGeom>
          <a:noFill/>
          <a:ln/>
        </p:spPr>
        <p:txBody>
          <a:bodyPr wrap="square" lIns="0" tIns="0" rIns="0" bIns="0" rtlCol="0" anchor="t"/>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Encapsulation Benefits</a:t>
            </a:r>
            <a:endParaRPr lang="en-US" sz="1600" dirty="0"/>
          </a:p>
        </p:txBody>
      </p:sp>
      <p:sp>
        <p:nvSpPr>
          <p:cNvPr id="50" name="Text 48"/>
          <p:cNvSpPr/>
          <p:nvPr/>
        </p:nvSpPr>
        <p:spPr>
          <a:xfrm>
            <a:off x="9184640" y="2524760"/>
            <a:ext cx="1955800" cy="3156585"/>
          </a:xfrm>
          <a:prstGeom prst="rect">
            <a:avLst/>
          </a:prstGeom>
          <a:noFill/>
          <a:ln/>
        </p:spPr>
        <p:txBody>
          <a:bodyPr wrap="square" lIns="0" tIns="0" rIns="0" bIns="0" rtlCol="0" anchor="t"/>
          <a:lstStyle/>
          <a:p>
            <a:pPr>
              <a:lnSpc>
                <a:spcPct val="130000"/>
              </a:lnSpc>
            </a:pPr>
            <a:r>
              <a:rPr lang="en-US" sz="1400" dirty="0">
                <a:solidFill>
                  <a:srgbClr val="2B2F36"/>
                </a:solidFill>
                <a:latin typeface="MiSans" pitchFamily="34" charset="0"/>
                <a:ea typeface="MiSans" pitchFamily="34" charset="-122"/>
                <a:cs typeface="MiSans" pitchFamily="34" charset="-120"/>
              </a:rPr>
              <a:t>Encapsulation keeps data and methods within the class, protecting them from external interference. This ensures that each Car object manages its own data, making the code more robust and easier to debug.</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400000">
            <a:off x="467360" y="410210"/>
            <a:ext cx="330200" cy="330200"/>
          </a:xfrm>
          <a:prstGeom prst="triangle">
            <a:avLst>
              <a:gd name="adj" fmla="val 50000"/>
            </a:avLst>
          </a:prstGeom>
          <a:solidFill>
            <a:srgbClr val="E0E9C9"/>
          </a:solidFill>
          <a:ln/>
        </p:spPr>
      </p:sp>
      <p:sp>
        <p:nvSpPr>
          <p:cNvPr id="3" name="Text 1"/>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5400000">
            <a:off x="594360" y="537210"/>
            <a:ext cx="330200" cy="330200"/>
          </a:xfrm>
          <a:prstGeom prst="triangle">
            <a:avLst>
              <a:gd name="adj" fmla="val 50000"/>
            </a:avLst>
          </a:prstGeom>
          <a:solidFill>
            <a:srgbClr val="5E927D"/>
          </a:solidFill>
          <a:ln/>
        </p:spPr>
      </p:sp>
      <p:sp>
        <p:nvSpPr>
          <p:cNvPr id="5" name="Text 3"/>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1090930" y="408940"/>
            <a:ext cx="10782935" cy="521970"/>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OOP Drills &amp; Pairing</a:t>
            </a:r>
            <a:endParaRPr lang="en-US" sz="1600" dirty="0"/>
          </a:p>
        </p:txBody>
      </p:sp>
      <p:sp>
        <p:nvSpPr>
          <p:cNvPr id="7" name="Shape 5"/>
          <p:cNvSpPr/>
          <p:nvPr/>
        </p:nvSpPr>
        <p:spPr>
          <a:xfrm>
            <a:off x="1223645" y="2793365"/>
            <a:ext cx="4838065" cy="0"/>
          </a:xfrm>
          <a:prstGeom prst="line">
            <a:avLst/>
          </a:prstGeom>
          <a:noFill/>
          <a:ln w="19050">
            <a:solidFill>
              <a:srgbClr val="5E927D"/>
            </a:solidFill>
            <a:prstDash val="solid"/>
            <a:headEnd type="none"/>
            <a:tailEnd type="none"/>
          </a:ln>
        </p:spPr>
      </p:sp>
      <p:sp>
        <p:nvSpPr>
          <p:cNvPr id="8" name="Shape 6"/>
          <p:cNvSpPr/>
          <p:nvPr/>
        </p:nvSpPr>
        <p:spPr>
          <a:xfrm>
            <a:off x="638810" y="6362065"/>
            <a:ext cx="215900" cy="215900"/>
          </a:xfrm>
          <a:prstGeom prst="roundRect">
            <a:avLst>
              <a:gd name="adj" fmla="val 50000"/>
            </a:avLst>
          </a:prstGeom>
          <a:solidFill>
            <a:srgbClr val="5E927D"/>
          </a:solidFill>
          <a:ln/>
        </p:spPr>
      </p:sp>
      <p:sp>
        <p:nvSpPr>
          <p:cNvPr id="9" name="Text 7"/>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11" name="Text 9"/>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pic>
        <p:nvPicPr>
          <p:cNvPr id="12" name="Image 0" descr="https://kimi-img.moonshot.cn/pub/slides/slides_tmpl/image/25-08-27-20:07:56-d2nfa718bjvh7rlj0gmg.jpg"/>
          <p:cNvPicPr>
            <a:picLocks noChangeAspect="1"/>
          </p:cNvPicPr>
          <p:nvPr/>
        </p:nvPicPr>
        <p:blipFill>
          <a:blip r:embed="rId3"/>
          <a:srcRect t="7" b="7"/>
          <a:stretch/>
        </p:blipFill>
        <p:spPr>
          <a:xfrm>
            <a:off x="7620000" y="0"/>
            <a:ext cx="4572000" cy="6858000"/>
          </a:xfrm>
          <a:prstGeom prst="rect">
            <a:avLst/>
          </a:prstGeom>
        </p:spPr>
      </p:pic>
      <p:sp>
        <p:nvSpPr>
          <p:cNvPr id="13" name="Text 10"/>
          <p:cNvSpPr/>
          <p:nvPr/>
        </p:nvSpPr>
        <p:spPr>
          <a:xfrm>
            <a:off x="1223645" y="2183765"/>
            <a:ext cx="4832350" cy="460375"/>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5E927D"/>
                </a:solidFill>
                <a:latin typeface="MiSans" pitchFamily="34" charset="0"/>
                <a:ea typeface="MiSans" pitchFamily="34" charset="-122"/>
                <a:cs typeface="MiSans" pitchFamily="34" charset="-120"/>
              </a:rPr>
              <a:t>Lab Exercises</a:t>
            </a:r>
            <a:endParaRPr lang="en-US" sz="1600" dirty="0"/>
          </a:p>
        </p:txBody>
      </p:sp>
      <p:sp>
        <p:nvSpPr>
          <p:cNvPr id="14" name="Text 11"/>
          <p:cNvSpPr/>
          <p:nvPr/>
        </p:nvSpPr>
        <p:spPr>
          <a:xfrm>
            <a:off x="1223645" y="2971800"/>
            <a:ext cx="4838700" cy="2249170"/>
          </a:xfrm>
          <a:prstGeom prst="rect">
            <a:avLst/>
          </a:prstGeom>
          <a:noFill/>
          <a:ln/>
        </p:spPr>
        <p:txBody>
          <a:bodyPr wrap="square" lIns="91440" tIns="45720" rIns="91440" bIns="45720" rtlCol="0" anchor="t">
            <a:spAutoFit/>
          </a:bodyPr>
          <a:lstStyle/>
          <a:p>
            <a:pPr>
              <a:lnSpc>
                <a:spcPct val="130000"/>
              </a:lnSpc>
            </a:pPr>
            <a:r>
              <a:rPr lang="en-US" sz="1800" dirty="0">
                <a:solidFill>
                  <a:srgbClr val="000000"/>
                </a:solidFill>
                <a:latin typeface="MiSans" pitchFamily="34" charset="0"/>
                <a:ea typeface="MiSans" pitchFamily="34" charset="-122"/>
                <a:cs typeface="MiSans" pitchFamily="34" charset="-120"/>
              </a:rPr>
              <a:t>Perform hands-on exercises to solidify OOP concepts. Design a Pet class with attributes like name, age, and tricks. Extend it by adding methods to display pet information and perform tricks. Practice pair programming to enhance problem-solving skills.</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322070"/>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03</a:t>
            </a:r>
            <a:endParaRPr lang="en-US" sz="1600" dirty="0"/>
          </a:p>
        </p:txBody>
      </p:sp>
      <p:sp>
        <p:nvSpPr>
          <p:cNvPr id="7" name="Text 3"/>
          <p:cNvSpPr/>
          <p:nvPr/>
        </p:nvSpPr>
        <p:spPr>
          <a:xfrm>
            <a:off x="5054600" y="3223895"/>
            <a:ext cx="6787515" cy="768350"/>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Library Power-ups</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44546A"/>
      </a:dk2>
      <a:lt2>
        <a:srgbClr val="E7E6E6"/>
      </a:lt2>
      <a:accent1>
        <a:srgbClr val="5E927D"/>
      </a:accent1>
      <a:accent2>
        <a:srgbClr val="9FB26A"/>
      </a:accent2>
      <a:accent3>
        <a:srgbClr val="E0E9C9"/>
      </a:accent3>
      <a:accent4>
        <a:srgbClr val="1D4621"/>
      </a:accent4>
      <a:accent5>
        <a:srgbClr val="E0F0E7"/>
      </a:accent5>
      <a:accent6>
        <a:srgbClr val="58585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1360</Words>
  <Application>Microsoft Office PowerPoint</Application>
  <PresentationFormat>Widescreen</PresentationFormat>
  <Paragraphs>137</Paragraphs>
  <Slides>21</Slides>
  <Notes>21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MiSans</vt:lpstr>
      <vt:lpstr>Arial</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Weekend Sprint: Day-3 OOP &amp; Libraries</dc:title>
  <dc:subject>Python Weekend Sprint: Day-3 OOP &amp; Libraries</dc:subject>
  <dc:creator>Kimi</dc:creator>
  <cp:lastModifiedBy>Sean</cp:lastModifiedBy>
  <cp:revision>2</cp:revision>
  <dcterms:created xsi:type="dcterms:W3CDTF">2025-12-04T02:27:08Z</dcterms:created>
  <dcterms:modified xsi:type="dcterms:W3CDTF">2025-12-04T02:28:12Z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{"Label":"Python Weekend Sprint: Day-3 OOP &amp; Libraries","ContentProducer":"001191110108MACG2KBH8F10000","ProduceID":"d4of1ios8jdnmklvi7q0","ReservedCode1":"","ContentPropagator":"001191110108MACG2KBH8F20000","PropagateID":"d4of1ios8jdnmklvi7q0","ReservedCode2":""}</vt:lpwstr>
  </property>
</Properties>
</file>